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303" r:id="rId6"/>
    <p:sldId id="263"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300" r:id="rId20"/>
    <p:sldId id="280" r:id="rId21"/>
    <p:sldId id="281" r:id="rId22"/>
    <p:sldId id="282" r:id="rId23"/>
    <p:sldId id="283" r:id="rId24"/>
    <p:sldId id="301" r:id="rId25"/>
    <p:sldId id="285" r:id="rId26"/>
    <p:sldId id="286" r:id="rId27"/>
    <p:sldId id="287" r:id="rId28"/>
    <p:sldId id="288" r:id="rId29"/>
    <p:sldId id="289" r:id="rId30"/>
    <p:sldId id="290" r:id="rId31"/>
    <p:sldId id="291" r:id="rId32"/>
    <p:sldId id="292" r:id="rId33"/>
    <p:sldId id="293" r:id="rId34"/>
    <p:sldId id="295" r:id="rId35"/>
    <p:sldId id="296" r:id="rId36"/>
    <p:sldId id="297" r:id="rId37"/>
    <p:sldId id="298" r:id="rId38"/>
    <p:sldId id="299" r:id="rId39"/>
    <p:sldId id="302" r:id="rId40"/>
    <p:sldId id="257" r:id="rId41"/>
    <p:sldId id="294" r:id="rId42"/>
    <p:sldId id="279" r:id="rId43"/>
    <p:sldId id="304" r:id="rId44"/>
    <p:sldId id="267" r:id="rId4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hwald.Henrik HB" initials="BH" lastIdx="1" clrIdx="0">
    <p:extLst>
      <p:ext uri="{19B8F6BF-5375-455C-9EA6-DF929625EA0E}">
        <p15:presenceInfo xmlns:p15="http://schemas.microsoft.com/office/powerpoint/2012/main" userId="S-1-5-21-126838783-1048989290-1062434389-24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87" d="100"/>
          <a:sy n="87" d="100"/>
        </p:scale>
        <p:origin x="90"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9T20:16:32.482" idx="1">
    <p:pos x="10" y="10"/>
    <p:text>f.eks styrbord/bagbord</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smtClean="0"/>
              <a:t>Klik</a:t>
            </a:r>
            <a:r>
              <a:rPr lang="en-GB" dirty="0" smtClean="0"/>
              <a:t> for at </a:t>
            </a:r>
            <a:r>
              <a:rPr lang="en-GB" dirty="0" err="1" smtClean="0"/>
              <a:t>redigere</a:t>
            </a:r>
            <a:r>
              <a:rPr lang="en-GB" dirty="0" smtClean="0"/>
              <a:t> </a:t>
            </a:r>
            <a:r>
              <a:rPr lang="en-GB" dirty="0" err="1" smtClean="0"/>
              <a:t>undertiteltypografien</a:t>
            </a:r>
            <a:r>
              <a:rPr lang="en-GB" dirty="0" smtClean="0"/>
              <a:t> </a:t>
            </a:r>
            <a:r>
              <a:rPr lang="en-GB" dirty="0" err="1" smtClean="0"/>
              <a:t>i</a:t>
            </a:r>
            <a:r>
              <a:rPr lang="en-GB" dirty="0" smtClean="0"/>
              <a:t> </a:t>
            </a:r>
            <a:r>
              <a:rPr lang="en-GB" dirty="0" err="1" smtClean="0"/>
              <a:t>masteren</a:t>
            </a:r>
            <a:endParaRPr lang="en-GB" dirty="0"/>
          </a:p>
        </p:txBody>
      </p:sp>
      <p:sp>
        <p:nvSpPr>
          <p:cNvPr id="4" name="Pladsholder til dato 3"/>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3438668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lodret titel 2"/>
          <p:cNvSpPr>
            <a:spLocks noGrp="1"/>
          </p:cNvSpPr>
          <p:nvPr>
            <p:ph type="body" orient="vert" idx="1"/>
          </p:nvPr>
        </p:nvSpPr>
        <p:spPr/>
        <p:txBody>
          <a:bodyPr vert="eaVert"/>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4" name="Pladsholder til dato 3"/>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85621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4" name="Pladsholder til dato 3"/>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21089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indhold 2"/>
          <p:cNvSpPr>
            <a:spLocks noGrp="1"/>
          </p:cNvSpPr>
          <p:nvPr>
            <p:ph idx="1"/>
          </p:nvPr>
        </p:nvSpPr>
        <p:spPr/>
        <p:txBody>
          <a:body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4" name="Pladsholder til dato 3"/>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15333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p:txBody>
      </p:sp>
      <p:sp>
        <p:nvSpPr>
          <p:cNvPr id="4" name="Pladsholder til dato 3"/>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5" name="Pladsholder til sidefod 4"/>
          <p:cNvSpPr>
            <a:spLocks noGrp="1"/>
          </p:cNvSpPr>
          <p:nvPr>
            <p:ph type="ftr" sz="quarter" idx="11"/>
          </p:nvPr>
        </p:nvSpPr>
        <p:spPr/>
        <p:txBody>
          <a:bodyPr/>
          <a:lstStyle/>
          <a:p>
            <a:endParaRPr lang="en-GB" dirty="0"/>
          </a:p>
        </p:txBody>
      </p:sp>
      <p:sp>
        <p:nvSpPr>
          <p:cNvPr id="6" name="Pladsholder til slidenummer 5"/>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160867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indhold 2"/>
          <p:cNvSpPr>
            <a:spLocks noGrp="1"/>
          </p:cNvSpPr>
          <p:nvPr>
            <p:ph sz="half" idx="1"/>
          </p:nvPr>
        </p:nvSpPr>
        <p:spPr>
          <a:xfrm>
            <a:off x="838200" y="1825625"/>
            <a:ext cx="5181600" cy="4351338"/>
          </a:xfrm>
        </p:spPr>
        <p:txBody>
          <a:body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4" name="Pladsholder til indhold 3"/>
          <p:cNvSpPr>
            <a:spLocks noGrp="1"/>
          </p:cNvSpPr>
          <p:nvPr>
            <p:ph sz="half" idx="2"/>
          </p:nvPr>
        </p:nvSpPr>
        <p:spPr>
          <a:xfrm>
            <a:off x="6172200" y="1825625"/>
            <a:ext cx="5181600" cy="4351338"/>
          </a:xfrm>
        </p:spPr>
        <p:txBody>
          <a:body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5" name="Pladsholder til dato 4"/>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206147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p:txBody>
      </p:sp>
      <p:sp>
        <p:nvSpPr>
          <p:cNvPr id="4" name="Pladsholder til indhold 3"/>
          <p:cNvSpPr>
            <a:spLocks noGrp="1"/>
          </p:cNvSpPr>
          <p:nvPr>
            <p:ph sz="half" idx="2"/>
          </p:nvPr>
        </p:nvSpPr>
        <p:spPr>
          <a:xfrm>
            <a:off x="839788" y="2505075"/>
            <a:ext cx="5157787" cy="3684588"/>
          </a:xfrm>
        </p:spPr>
        <p:txBody>
          <a:body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p:txBody>
      </p:sp>
      <p:sp>
        <p:nvSpPr>
          <p:cNvPr id="6" name="Pladsholder til indhold 5"/>
          <p:cNvSpPr>
            <a:spLocks noGrp="1"/>
          </p:cNvSpPr>
          <p:nvPr>
            <p:ph sz="quarter" idx="4"/>
          </p:nvPr>
        </p:nvSpPr>
        <p:spPr>
          <a:xfrm>
            <a:off x="6172200" y="2505075"/>
            <a:ext cx="5183188" cy="3684588"/>
          </a:xfrm>
        </p:spPr>
        <p:txBody>
          <a:body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7" name="Pladsholder til dato 6"/>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8" name="Pladsholder til sidefod 7"/>
          <p:cNvSpPr>
            <a:spLocks noGrp="1"/>
          </p:cNvSpPr>
          <p:nvPr>
            <p:ph type="ftr" sz="quarter" idx="11"/>
          </p:nvPr>
        </p:nvSpPr>
        <p:spPr/>
        <p:txBody>
          <a:bodyPr/>
          <a:lstStyle/>
          <a:p>
            <a:endParaRPr lang="en-GB" dirty="0"/>
          </a:p>
        </p:txBody>
      </p:sp>
      <p:sp>
        <p:nvSpPr>
          <p:cNvPr id="9" name="Pladsholder til slidenummer 8"/>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1347736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dato 2"/>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4" name="Pladsholder til sidefod 3"/>
          <p:cNvSpPr>
            <a:spLocks noGrp="1"/>
          </p:cNvSpPr>
          <p:nvPr>
            <p:ph type="ftr" sz="quarter" idx="11"/>
          </p:nvPr>
        </p:nvSpPr>
        <p:spPr/>
        <p:txBody>
          <a:bodyPr/>
          <a:lstStyle/>
          <a:p>
            <a:endParaRPr lang="en-GB" dirty="0"/>
          </a:p>
        </p:txBody>
      </p:sp>
      <p:sp>
        <p:nvSpPr>
          <p:cNvPr id="5" name="Pladsholder til slidenummer 4"/>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119333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3" name="Pladsholder til sidefod 2"/>
          <p:cNvSpPr>
            <a:spLocks noGrp="1"/>
          </p:cNvSpPr>
          <p:nvPr>
            <p:ph type="ftr" sz="quarter" idx="11"/>
          </p:nvPr>
        </p:nvSpPr>
        <p:spPr/>
        <p:txBody>
          <a:bodyPr/>
          <a:lstStyle/>
          <a:p>
            <a:endParaRPr lang="en-GB" dirty="0"/>
          </a:p>
        </p:txBody>
      </p:sp>
      <p:sp>
        <p:nvSpPr>
          <p:cNvPr id="4" name="Pladsholder til slidenummer 3"/>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120267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p:txBody>
      </p:sp>
      <p:sp>
        <p:nvSpPr>
          <p:cNvPr id="5" name="Pladsholder til dato 4"/>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32369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p:txBody>
      </p:sp>
      <p:sp>
        <p:nvSpPr>
          <p:cNvPr id="5" name="Pladsholder til dato 4"/>
          <p:cNvSpPr>
            <a:spLocks noGrp="1"/>
          </p:cNvSpPr>
          <p:nvPr>
            <p:ph type="dt" sz="half" idx="10"/>
          </p:nvPr>
        </p:nvSpPr>
        <p:spPr/>
        <p:txBody>
          <a:bodyPr/>
          <a:lstStyle/>
          <a:p>
            <a:fld id="{B97DCFFE-93BE-4DC2-BC5A-4C08EB4C82BE}" type="datetimeFigureOut">
              <a:rPr lang="en-GB" smtClean="0"/>
              <a:t>21/03/2017</a:t>
            </a:fld>
            <a:endParaRPr lang="en-GB" dirty="0"/>
          </a:p>
        </p:txBody>
      </p:sp>
      <p:sp>
        <p:nvSpPr>
          <p:cNvPr id="6" name="Pladsholder til sidefod 5"/>
          <p:cNvSpPr>
            <a:spLocks noGrp="1"/>
          </p:cNvSpPr>
          <p:nvPr>
            <p:ph type="ftr" sz="quarter" idx="11"/>
          </p:nvPr>
        </p:nvSpPr>
        <p:spPr/>
        <p:txBody>
          <a:bodyPr/>
          <a:lstStyle/>
          <a:p>
            <a:endParaRPr lang="en-GB" dirty="0"/>
          </a:p>
        </p:txBody>
      </p:sp>
      <p:sp>
        <p:nvSpPr>
          <p:cNvPr id="7" name="Pladsholder til slidenummer 6"/>
          <p:cNvSpPr>
            <a:spLocks noGrp="1"/>
          </p:cNvSpPr>
          <p:nvPr>
            <p:ph type="sldNum" sz="quarter" idx="12"/>
          </p:nvPr>
        </p:nvSpPr>
        <p:spPr/>
        <p:txBody>
          <a:bodyPr/>
          <a:lstStyle/>
          <a:p>
            <a:fld id="{496B7973-DF1A-4580-B26B-523C17073305}" type="slidenum">
              <a:rPr lang="en-GB" smtClean="0"/>
              <a:t>‹nr.›</a:t>
            </a:fld>
            <a:endParaRPr lang="en-GB" dirty="0"/>
          </a:p>
        </p:txBody>
      </p:sp>
    </p:spTree>
    <p:extLst>
      <p:ext uri="{BB962C8B-B14F-4D97-AF65-F5344CB8AC3E}">
        <p14:creationId xmlns:p14="http://schemas.microsoft.com/office/powerpoint/2010/main" val="400766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err="1" smtClean="0"/>
              <a:t>Klik</a:t>
            </a:r>
            <a:r>
              <a:rPr lang="en-GB" dirty="0" smtClean="0"/>
              <a:t> for at </a:t>
            </a:r>
            <a:r>
              <a:rPr lang="en-GB" dirty="0" err="1" smtClean="0"/>
              <a:t>redigere</a:t>
            </a:r>
            <a:r>
              <a:rPr lang="en-GB" dirty="0" smtClean="0"/>
              <a:t> </a:t>
            </a:r>
            <a:r>
              <a:rPr lang="en-GB" dirty="0" err="1" smtClean="0"/>
              <a:t>i</a:t>
            </a:r>
            <a:r>
              <a:rPr lang="en-GB" dirty="0" smtClean="0"/>
              <a:t> master</a:t>
            </a:r>
            <a:endParaRPr lang="en-GB" dirty="0"/>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err="1" smtClean="0"/>
              <a:t>Rediger</a:t>
            </a:r>
            <a:r>
              <a:rPr lang="en-GB" dirty="0" smtClean="0"/>
              <a:t> </a:t>
            </a:r>
            <a:r>
              <a:rPr lang="en-GB" dirty="0" err="1" smtClean="0"/>
              <a:t>typografien</a:t>
            </a:r>
            <a:r>
              <a:rPr lang="en-GB" dirty="0" smtClean="0"/>
              <a:t> </a:t>
            </a:r>
            <a:r>
              <a:rPr lang="en-GB" dirty="0" err="1" smtClean="0"/>
              <a:t>i</a:t>
            </a:r>
            <a:r>
              <a:rPr lang="en-GB" dirty="0" smtClean="0"/>
              <a:t> </a:t>
            </a:r>
            <a:r>
              <a:rPr lang="en-GB" dirty="0" err="1" smtClean="0"/>
              <a:t>masterens</a:t>
            </a:r>
            <a:endParaRPr lang="en-GB" dirty="0" smtClean="0"/>
          </a:p>
          <a:p>
            <a:pPr lvl="1"/>
            <a:r>
              <a:rPr lang="en-GB" dirty="0" err="1" smtClean="0"/>
              <a:t>Andet</a:t>
            </a:r>
            <a:r>
              <a:rPr lang="en-GB" dirty="0" smtClean="0"/>
              <a:t> </a:t>
            </a:r>
            <a:r>
              <a:rPr lang="en-GB" dirty="0" err="1" smtClean="0"/>
              <a:t>niveau</a:t>
            </a:r>
            <a:endParaRPr lang="en-GB" dirty="0" smtClean="0"/>
          </a:p>
          <a:p>
            <a:pPr lvl="2"/>
            <a:r>
              <a:rPr lang="en-GB" dirty="0" err="1" smtClean="0"/>
              <a:t>Tredje</a:t>
            </a:r>
            <a:r>
              <a:rPr lang="en-GB" dirty="0" smtClean="0"/>
              <a:t> </a:t>
            </a:r>
            <a:r>
              <a:rPr lang="en-GB" dirty="0" err="1" smtClean="0"/>
              <a:t>niveau</a:t>
            </a:r>
            <a:endParaRPr lang="en-GB" dirty="0" smtClean="0"/>
          </a:p>
          <a:p>
            <a:pPr lvl="3"/>
            <a:r>
              <a:rPr lang="en-GB" dirty="0" err="1" smtClean="0"/>
              <a:t>Fjerde</a:t>
            </a:r>
            <a:r>
              <a:rPr lang="en-GB" dirty="0" smtClean="0"/>
              <a:t> </a:t>
            </a:r>
            <a:r>
              <a:rPr lang="en-GB" dirty="0" err="1" smtClean="0"/>
              <a:t>niveau</a:t>
            </a:r>
            <a:endParaRPr lang="en-GB" dirty="0" smtClean="0"/>
          </a:p>
          <a:p>
            <a:pPr lvl="4"/>
            <a:r>
              <a:rPr lang="en-GB" dirty="0" err="1" smtClean="0"/>
              <a:t>Femte</a:t>
            </a:r>
            <a:r>
              <a:rPr lang="en-GB" dirty="0" smtClean="0"/>
              <a:t> </a:t>
            </a:r>
            <a:r>
              <a:rPr lang="en-GB" dirty="0" err="1" smtClean="0"/>
              <a:t>niveau</a:t>
            </a:r>
            <a:endParaRPr lang="en-GB" dirty="0"/>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DCFFE-93BE-4DC2-BC5A-4C08EB4C82BE}" type="datetimeFigureOut">
              <a:rPr lang="en-GB" smtClean="0"/>
              <a:t>21/03/2017</a:t>
            </a:fld>
            <a:endParaRPr lang="en-GB"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B7973-DF1A-4580-B26B-523C17073305}" type="slidenum">
              <a:rPr lang="en-GB" smtClean="0"/>
              <a:t>‹nr.›</a:t>
            </a:fld>
            <a:endParaRPr lang="en-GB" dirty="0"/>
          </a:p>
        </p:txBody>
      </p:sp>
    </p:spTree>
    <p:extLst>
      <p:ext uri="{BB962C8B-B14F-4D97-AF65-F5344CB8AC3E}">
        <p14:creationId xmlns:p14="http://schemas.microsoft.com/office/powerpoint/2010/main" val="92064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thuroesejlklub.dk/wp-content/uploads/2014/02/Hovedregler-n&#229;r-b&#229;de-m&#248;des.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solidFill>
            <a:schemeClr val="accent6">
              <a:lumMod val="40000"/>
              <a:lumOff val="60000"/>
            </a:schemeClr>
          </a:solidFill>
        </p:spPr>
        <p:txBody>
          <a:bodyPr>
            <a:normAutofit/>
          </a:bodyPr>
          <a:lstStyle/>
          <a:p>
            <a:r>
              <a:rPr lang="en-GB" sz="5400" dirty="0" err="1" smtClean="0"/>
              <a:t>Kapsejladsreglerne</a:t>
            </a:r>
            <a:r>
              <a:rPr lang="en-GB" sz="5400" dirty="0" smtClean="0"/>
              <a:t> </a:t>
            </a:r>
            <a:r>
              <a:rPr lang="en-GB" sz="5400" dirty="0" err="1" smtClean="0"/>
              <a:t>på</a:t>
            </a:r>
            <a:r>
              <a:rPr lang="en-GB" sz="5400" dirty="0" smtClean="0"/>
              <a:t> 2 timer</a:t>
            </a:r>
            <a:endParaRPr lang="en-GB" sz="5400" dirty="0"/>
          </a:p>
        </p:txBody>
      </p:sp>
      <p:sp>
        <p:nvSpPr>
          <p:cNvPr id="3" name="Undertitel 2"/>
          <p:cNvSpPr>
            <a:spLocks noGrp="1"/>
          </p:cNvSpPr>
          <p:nvPr>
            <p:ph type="subTitle" idx="1"/>
          </p:nvPr>
        </p:nvSpPr>
        <p:spPr/>
        <p:txBody>
          <a:bodyPr/>
          <a:lstStyle/>
          <a:p>
            <a:r>
              <a:rPr lang="en-GB" dirty="0" smtClean="0"/>
              <a:t>2017-2020</a:t>
            </a:r>
          </a:p>
          <a:p>
            <a:r>
              <a:rPr lang="en-GB" dirty="0" smtClean="0"/>
              <a:t>Jørgen Holme </a:t>
            </a:r>
            <a:r>
              <a:rPr lang="en-GB" dirty="0" err="1" smtClean="0"/>
              <a:t>og</a:t>
            </a:r>
            <a:r>
              <a:rPr lang="en-GB" dirty="0" smtClean="0"/>
              <a:t> Henrik Buchwald</a:t>
            </a:r>
            <a:endParaRPr lang="en-GB"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811" y="369716"/>
            <a:ext cx="1285875" cy="857250"/>
          </a:xfrm>
          <a:prstGeom prst="rect">
            <a:avLst/>
          </a:prstGeom>
        </p:spPr>
      </p:pic>
    </p:spTree>
    <p:extLst>
      <p:ext uri="{BB962C8B-B14F-4D97-AF65-F5344CB8AC3E}">
        <p14:creationId xmlns:p14="http://schemas.microsoft.com/office/powerpoint/2010/main" val="725173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76952" y="209952"/>
            <a:ext cx="10238095" cy="6438095"/>
          </a:xfrm>
          <a:prstGeom prst="rect">
            <a:avLst/>
          </a:prstGeom>
        </p:spPr>
      </p:pic>
    </p:spTree>
    <p:extLst>
      <p:ext uri="{BB962C8B-B14F-4D97-AF65-F5344CB8AC3E}">
        <p14:creationId xmlns:p14="http://schemas.microsoft.com/office/powerpoint/2010/main" val="241055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267750" y="83465"/>
            <a:ext cx="8799883" cy="6681695"/>
          </a:xfrm>
          <a:prstGeom prst="rect">
            <a:avLst/>
          </a:prstGeom>
        </p:spPr>
      </p:pic>
    </p:spTree>
    <p:extLst>
      <p:ext uri="{BB962C8B-B14F-4D97-AF65-F5344CB8AC3E}">
        <p14:creationId xmlns:p14="http://schemas.microsoft.com/office/powerpoint/2010/main" val="743343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86476" y="55021"/>
            <a:ext cx="8842615" cy="6640366"/>
          </a:xfrm>
          <a:prstGeom prst="rect">
            <a:avLst/>
          </a:prstGeom>
        </p:spPr>
      </p:pic>
      <p:sp>
        <p:nvSpPr>
          <p:cNvPr id="3" name="Oval billedforklaring 2"/>
          <p:cNvSpPr/>
          <p:nvPr/>
        </p:nvSpPr>
        <p:spPr>
          <a:xfrm>
            <a:off x="221673" y="4862945"/>
            <a:ext cx="2784763" cy="1302328"/>
          </a:xfrm>
          <a:prstGeom prst="wedgeEllipseCallout">
            <a:avLst>
              <a:gd name="adj1" fmla="val 51770"/>
              <a:gd name="adj2" fmla="val 635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Bemærk</a:t>
            </a:r>
            <a:r>
              <a:rPr lang="en-GB" dirty="0" smtClean="0"/>
              <a:t> at </a:t>
            </a:r>
            <a:r>
              <a:rPr lang="en-GB" dirty="0" err="1" smtClean="0"/>
              <a:t>forreste</a:t>
            </a:r>
            <a:r>
              <a:rPr lang="en-GB" dirty="0" smtClean="0"/>
              <a:t> </a:t>
            </a:r>
            <a:r>
              <a:rPr lang="en-GB" dirty="0" err="1" smtClean="0"/>
              <a:t>båd</a:t>
            </a:r>
            <a:r>
              <a:rPr lang="en-GB" dirty="0" smtClean="0"/>
              <a:t> </a:t>
            </a:r>
            <a:r>
              <a:rPr lang="en-GB" dirty="0" err="1" smtClean="0"/>
              <a:t>viger</a:t>
            </a:r>
            <a:r>
              <a:rPr lang="en-GB" dirty="0" smtClean="0"/>
              <a:t> </a:t>
            </a:r>
            <a:r>
              <a:rPr lang="en-GB" dirty="0" err="1" smtClean="0"/>
              <a:t>ved</a:t>
            </a:r>
            <a:r>
              <a:rPr lang="en-GB" dirty="0" smtClean="0"/>
              <a:t> </a:t>
            </a:r>
            <a:r>
              <a:rPr lang="en-GB" dirty="0" err="1" smtClean="0"/>
              <a:t>omvendt</a:t>
            </a:r>
            <a:r>
              <a:rPr lang="en-GB" dirty="0" smtClean="0"/>
              <a:t> situation</a:t>
            </a:r>
            <a:endParaRPr lang="en-GB" dirty="0"/>
          </a:p>
        </p:txBody>
      </p:sp>
    </p:spTree>
    <p:extLst>
      <p:ext uri="{BB962C8B-B14F-4D97-AF65-F5344CB8AC3E}">
        <p14:creationId xmlns:p14="http://schemas.microsoft.com/office/powerpoint/2010/main" val="6402312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185074" y="72626"/>
            <a:ext cx="9169359" cy="6605258"/>
          </a:xfrm>
          <a:prstGeom prst="rect">
            <a:avLst/>
          </a:prstGeom>
        </p:spPr>
      </p:pic>
    </p:spTree>
    <p:extLst>
      <p:ext uri="{BB962C8B-B14F-4D97-AF65-F5344CB8AC3E}">
        <p14:creationId xmlns:p14="http://schemas.microsoft.com/office/powerpoint/2010/main" val="968595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43619" y="94831"/>
            <a:ext cx="9299508" cy="6617949"/>
          </a:xfrm>
          <a:prstGeom prst="rect">
            <a:avLst/>
          </a:prstGeom>
        </p:spPr>
      </p:pic>
    </p:spTree>
    <p:extLst>
      <p:ext uri="{BB962C8B-B14F-4D97-AF65-F5344CB8AC3E}">
        <p14:creationId xmlns:p14="http://schemas.microsoft.com/office/powerpoint/2010/main" val="253223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96000" y="39298"/>
            <a:ext cx="8923855" cy="6690808"/>
          </a:xfrm>
          <a:prstGeom prst="rect">
            <a:avLst/>
          </a:prstGeom>
        </p:spPr>
      </p:pic>
      <p:sp>
        <p:nvSpPr>
          <p:cNvPr id="3" name="Oval billedforklaring 2"/>
          <p:cNvSpPr/>
          <p:nvPr/>
        </p:nvSpPr>
        <p:spPr>
          <a:xfrm>
            <a:off x="8188036" y="2909455"/>
            <a:ext cx="3629891" cy="153785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Man </a:t>
            </a:r>
            <a:r>
              <a:rPr lang="en-GB" dirty="0" err="1" smtClean="0"/>
              <a:t>er</a:t>
            </a:r>
            <a:r>
              <a:rPr lang="en-GB" dirty="0" smtClean="0"/>
              <a:t> </a:t>
            </a:r>
            <a:r>
              <a:rPr lang="en-GB" dirty="0" err="1" smtClean="0"/>
              <a:t>altid</a:t>
            </a:r>
            <a:r>
              <a:rPr lang="en-GB" dirty="0" smtClean="0"/>
              <a:t> </a:t>
            </a:r>
            <a:r>
              <a:rPr lang="en-GB" dirty="0" err="1" smtClean="0"/>
              <a:t>på</a:t>
            </a:r>
            <a:r>
              <a:rPr lang="en-GB" dirty="0" smtClean="0"/>
              <a:t> </a:t>
            </a:r>
            <a:r>
              <a:rPr lang="en-GB" dirty="0" err="1" smtClean="0"/>
              <a:t>halse</a:t>
            </a:r>
            <a:r>
              <a:rPr lang="en-GB" dirty="0" smtClean="0"/>
              <a:t>!</a:t>
            </a:r>
            <a:endParaRPr lang="en-GB" dirty="0"/>
          </a:p>
        </p:txBody>
      </p:sp>
      <p:sp>
        <p:nvSpPr>
          <p:cNvPr id="4" name="Oval billedforklaring 3"/>
          <p:cNvSpPr/>
          <p:nvPr/>
        </p:nvSpPr>
        <p:spPr>
          <a:xfrm>
            <a:off x="8659091" y="5721927"/>
            <a:ext cx="2826327" cy="872837"/>
          </a:xfrm>
          <a:prstGeom prst="wedgeEllipseCallout">
            <a:avLst>
              <a:gd name="adj1" fmla="val -81617"/>
              <a:gd name="adj2" fmla="val 14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Right is right</a:t>
            </a:r>
            <a:endParaRPr lang="en-GB" dirty="0"/>
          </a:p>
        </p:txBody>
      </p:sp>
      <p:sp>
        <p:nvSpPr>
          <p:cNvPr id="5" name="Oval billedforklaring 4"/>
          <p:cNvSpPr/>
          <p:nvPr/>
        </p:nvSpPr>
        <p:spPr>
          <a:xfrm>
            <a:off x="415636" y="4211782"/>
            <a:ext cx="2258291" cy="1011382"/>
          </a:xfrm>
          <a:prstGeom prst="wedgeEllipseCallout">
            <a:avLst>
              <a:gd name="adj1" fmla="val 34995"/>
              <a:gd name="adj2" fmla="val 748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Blå</a:t>
            </a:r>
            <a:r>
              <a:rPr lang="en-GB" dirty="0" smtClean="0"/>
              <a:t> laver </a:t>
            </a:r>
            <a:r>
              <a:rPr lang="en-GB" dirty="0" err="1" smtClean="0"/>
              <a:t>fejl</a:t>
            </a:r>
            <a:endParaRPr lang="en-GB" dirty="0"/>
          </a:p>
        </p:txBody>
      </p:sp>
    </p:spTree>
    <p:extLst>
      <p:ext uri="{BB962C8B-B14F-4D97-AF65-F5344CB8AC3E}">
        <p14:creationId xmlns:p14="http://schemas.microsoft.com/office/powerpoint/2010/main" val="1563337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857905" y="-2693"/>
            <a:ext cx="9394459" cy="6883576"/>
          </a:xfrm>
          <a:prstGeom prst="rect">
            <a:avLst/>
          </a:prstGeom>
        </p:spPr>
      </p:pic>
    </p:spTree>
    <p:extLst>
      <p:ext uri="{BB962C8B-B14F-4D97-AF65-F5344CB8AC3E}">
        <p14:creationId xmlns:p14="http://schemas.microsoft.com/office/powerpoint/2010/main" val="899960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891238" y="29200"/>
            <a:ext cx="9226054" cy="6828800"/>
          </a:xfrm>
          <a:prstGeom prst="rect">
            <a:avLst/>
          </a:prstGeom>
        </p:spPr>
      </p:pic>
      <p:sp>
        <p:nvSpPr>
          <p:cNvPr id="3" name="Oval billedforklaring 2"/>
          <p:cNvSpPr/>
          <p:nvPr/>
        </p:nvSpPr>
        <p:spPr>
          <a:xfrm>
            <a:off x="623455" y="5624945"/>
            <a:ext cx="2341418" cy="928255"/>
          </a:xfrm>
          <a:prstGeom prst="wedgeEllipseCallout">
            <a:avLst>
              <a:gd name="adj1" fmla="val 82126"/>
              <a:gd name="adj2" fmla="val 132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Gul laver </a:t>
            </a:r>
            <a:r>
              <a:rPr lang="en-GB" dirty="0" err="1" smtClean="0"/>
              <a:t>fejl</a:t>
            </a:r>
            <a:endParaRPr lang="en-GB" dirty="0"/>
          </a:p>
        </p:txBody>
      </p:sp>
      <p:sp>
        <p:nvSpPr>
          <p:cNvPr id="4" name="Oval billedforklaring 3"/>
          <p:cNvSpPr/>
          <p:nvPr/>
        </p:nvSpPr>
        <p:spPr>
          <a:xfrm>
            <a:off x="8285018" y="4765964"/>
            <a:ext cx="2382982" cy="1413163"/>
          </a:xfrm>
          <a:prstGeom prst="wedgeEllipseCallout">
            <a:avLst>
              <a:gd name="adj1" fmla="val -58624"/>
              <a:gd name="adj2" fmla="val 51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Grøn</a:t>
            </a:r>
            <a:r>
              <a:rPr lang="en-GB" dirty="0" smtClean="0"/>
              <a:t> </a:t>
            </a:r>
            <a:r>
              <a:rPr lang="en-GB" dirty="0" err="1" smtClean="0"/>
              <a:t>skal</a:t>
            </a:r>
            <a:r>
              <a:rPr lang="en-GB" dirty="0" smtClean="0"/>
              <a:t> </a:t>
            </a:r>
            <a:r>
              <a:rPr lang="en-GB" dirty="0" err="1" smtClean="0"/>
              <a:t>holde</a:t>
            </a:r>
            <a:r>
              <a:rPr lang="en-GB" dirty="0" smtClean="0"/>
              <a:t> </a:t>
            </a:r>
            <a:r>
              <a:rPr lang="en-GB" dirty="0" err="1" smtClean="0"/>
              <a:t>klar</a:t>
            </a:r>
            <a:r>
              <a:rPr lang="en-GB" dirty="0" smtClean="0"/>
              <a:t>, </a:t>
            </a:r>
            <a:r>
              <a:rPr lang="en-GB" dirty="0" err="1" smtClean="0"/>
              <a:t>selvom</a:t>
            </a:r>
            <a:r>
              <a:rPr lang="en-GB" dirty="0" smtClean="0"/>
              <a:t> </a:t>
            </a:r>
            <a:r>
              <a:rPr lang="en-GB" dirty="0" err="1" smtClean="0"/>
              <a:t>vinden</a:t>
            </a:r>
            <a:r>
              <a:rPr lang="en-GB" dirty="0" smtClean="0"/>
              <a:t> </a:t>
            </a:r>
            <a:r>
              <a:rPr lang="en-GB" dirty="0" err="1" smtClean="0"/>
              <a:t>rummer</a:t>
            </a:r>
            <a:r>
              <a:rPr lang="en-GB" dirty="0" smtClean="0"/>
              <a:t> for ham</a:t>
            </a:r>
            <a:endParaRPr lang="en-GB" dirty="0"/>
          </a:p>
        </p:txBody>
      </p:sp>
    </p:spTree>
    <p:extLst>
      <p:ext uri="{BB962C8B-B14F-4D97-AF65-F5344CB8AC3E}">
        <p14:creationId xmlns:p14="http://schemas.microsoft.com/office/powerpoint/2010/main" val="32007702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91238" y="28169"/>
            <a:ext cx="9142653" cy="6820019"/>
          </a:xfrm>
          <a:prstGeom prst="rect">
            <a:avLst/>
          </a:prstGeom>
        </p:spPr>
      </p:pic>
      <p:sp>
        <p:nvSpPr>
          <p:cNvPr id="3" name="Oval billedforklaring 2"/>
          <p:cNvSpPr/>
          <p:nvPr/>
        </p:nvSpPr>
        <p:spPr>
          <a:xfrm>
            <a:off x="1091238" y="1233055"/>
            <a:ext cx="2968144" cy="155170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Blå</a:t>
            </a:r>
            <a:r>
              <a:rPr lang="en-GB" dirty="0" smtClean="0"/>
              <a:t> </a:t>
            </a:r>
            <a:r>
              <a:rPr lang="en-GB" dirty="0" err="1" smtClean="0"/>
              <a:t>må</a:t>
            </a:r>
            <a:r>
              <a:rPr lang="en-GB" dirty="0" smtClean="0"/>
              <a:t> </a:t>
            </a:r>
            <a:r>
              <a:rPr lang="en-GB" dirty="0" err="1" smtClean="0"/>
              <a:t>ikke</a:t>
            </a:r>
            <a:r>
              <a:rPr lang="en-GB" dirty="0" smtClean="0"/>
              <a:t> “</a:t>
            </a:r>
            <a:r>
              <a:rPr lang="en-GB" dirty="0" err="1" smtClean="0"/>
              <a:t>knaldluffe</a:t>
            </a:r>
            <a:r>
              <a:rPr lang="en-GB" dirty="0" smtClean="0"/>
              <a:t>”, men Gul </a:t>
            </a:r>
            <a:r>
              <a:rPr lang="en-GB" dirty="0" err="1" smtClean="0"/>
              <a:t>skal</a:t>
            </a:r>
            <a:r>
              <a:rPr lang="en-GB" dirty="0" smtClean="0"/>
              <a:t> </a:t>
            </a:r>
            <a:r>
              <a:rPr lang="en-GB" dirty="0" err="1" smtClean="0"/>
              <a:t>reagere</a:t>
            </a:r>
            <a:endParaRPr lang="en-GB" dirty="0"/>
          </a:p>
        </p:txBody>
      </p:sp>
    </p:spTree>
    <p:extLst>
      <p:ext uri="{BB962C8B-B14F-4D97-AF65-F5344CB8AC3E}">
        <p14:creationId xmlns:p14="http://schemas.microsoft.com/office/powerpoint/2010/main" val="54300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715047" y="105190"/>
            <a:ext cx="10761905" cy="6647619"/>
          </a:xfrm>
          <a:prstGeom prst="rect">
            <a:avLst/>
          </a:prstGeom>
        </p:spPr>
      </p:pic>
      <p:sp>
        <p:nvSpPr>
          <p:cNvPr id="3" name="Rektangel 2"/>
          <p:cNvSpPr/>
          <p:nvPr/>
        </p:nvSpPr>
        <p:spPr>
          <a:xfrm>
            <a:off x="4100945" y="1828800"/>
            <a:ext cx="7730837" cy="4924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billedforklaring 3"/>
          <p:cNvSpPr/>
          <p:nvPr/>
        </p:nvSpPr>
        <p:spPr>
          <a:xfrm>
            <a:off x="1620982" y="1219195"/>
            <a:ext cx="2479963" cy="16348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Gul </a:t>
            </a:r>
            <a:r>
              <a:rPr lang="en-GB" dirty="0" err="1" smtClean="0"/>
              <a:t>ændrer</a:t>
            </a:r>
            <a:r>
              <a:rPr lang="en-GB" dirty="0" smtClean="0"/>
              <a:t> </a:t>
            </a:r>
            <a:r>
              <a:rPr lang="en-GB" dirty="0" err="1" smtClean="0"/>
              <a:t>kurs</a:t>
            </a:r>
            <a:r>
              <a:rPr lang="en-GB" dirty="0" smtClean="0"/>
              <a:t> = </a:t>
            </a:r>
            <a:r>
              <a:rPr lang="en-GB" dirty="0" err="1" smtClean="0"/>
              <a:t>skal</a:t>
            </a:r>
            <a:r>
              <a:rPr lang="en-GB" dirty="0" smtClean="0"/>
              <a:t> </a:t>
            </a:r>
            <a:r>
              <a:rPr lang="en-GB" dirty="0" err="1" smtClean="0"/>
              <a:t>vige</a:t>
            </a:r>
            <a:endParaRPr lang="en-GB" dirty="0"/>
          </a:p>
        </p:txBody>
      </p:sp>
    </p:spTree>
    <p:extLst>
      <p:ext uri="{BB962C8B-B14F-4D97-AF65-F5344CB8AC3E}">
        <p14:creationId xmlns:p14="http://schemas.microsoft.com/office/powerpoint/2010/main" val="141511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a:solidFill>
            <a:schemeClr val="accent6">
              <a:lumMod val="40000"/>
              <a:lumOff val="60000"/>
            </a:schemeClr>
          </a:solidFill>
        </p:spPr>
        <p:txBody>
          <a:bodyPr/>
          <a:lstStyle/>
          <a:p>
            <a:r>
              <a:rPr lang="en-GB" dirty="0" smtClean="0"/>
              <a:t>Vi </a:t>
            </a:r>
            <a:r>
              <a:rPr lang="en-GB" dirty="0" err="1" smtClean="0"/>
              <a:t>gennemgår</a:t>
            </a:r>
            <a:r>
              <a:rPr lang="en-GB" dirty="0" smtClean="0"/>
              <a:t> </a:t>
            </a:r>
            <a:r>
              <a:rPr lang="en-GB" dirty="0" err="1" smtClean="0"/>
              <a:t>dette</a:t>
            </a:r>
            <a:r>
              <a:rPr lang="en-GB" dirty="0" smtClean="0"/>
              <a:t>:</a:t>
            </a:r>
            <a:endParaRPr lang="en-GB" dirty="0"/>
          </a:p>
        </p:txBody>
      </p:sp>
      <p:sp>
        <p:nvSpPr>
          <p:cNvPr id="3" name="Tekstfelt 2"/>
          <p:cNvSpPr txBox="1"/>
          <p:nvPr/>
        </p:nvSpPr>
        <p:spPr>
          <a:xfrm>
            <a:off x="1625600" y="2152073"/>
            <a:ext cx="8238836"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4800" dirty="0" err="1" smtClean="0">
                <a:solidFill>
                  <a:srgbClr val="FF0000"/>
                </a:solidFill>
              </a:rPr>
              <a:t>Generelt</a:t>
            </a:r>
            <a:endParaRPr lang="en-GB" sz="4800" dirty="0" smtClean="0">
              <a:solidFill>
                <a:srgbClr val="FF0000"/>
              </a:solidFill>
            </a:endParaRPr>
          </a:p>
          <a:p>
            <a:pPr marL="285750" indent="-285750">
              <a:buFont typeface="Arial" panose="020B0604020202020204" pitchFamily="34" charset="0"/>
              <a:buChar char="•"/>
            </a:pPr>
            <a:r>
              <a:rPr lang="en-GB" sz="4800" dirty="0" err="1" smtClean="0"/>
              <a:t>På</a:t>
            </a:r>
            <a:r>
              <a:rPr lang="en-GB" sz="4800" dirty="0" smtClean="0"/>
              <a:t> </a:t>
            </a:r>
            <a:r>
              <a:rPr lang="en-GB" sz="4800" dirty="0" err="1" smtClean="0"/>
              <a:t>banen</a:t>
            </a:r>
            <a:endParaRPr lang="en-GB" sz="4800" dirty="0" smtClean="0"/>
          </a:p>
          <a:p>
            <a:pPr marL="285750" indent="-285750">
              <a:buFont typeface="Arial" panose="020B0604020202020204" pitchFamily="34" charset="0"/>
              <a:buChar char="•"/>
            </a:pPr>
            <a:r>
              <a:rPr lang="en-GB" sz="4800" dirty="0" err="1" smtClean="0"/>
              <a:t>Mærkeplads</a:t>
            </a:r>
            <a:endParaRPr lang="en-GB" sz="4800" dirty="0" smtClean="0"/>
          </a:p>
          <a:p>
            <a:pPr marL="285750" indent="-285750">
              <a:buFont typeface="Arial" panose="020B0604020202020204" pitchFamily="34" charset="0"/>
              <a:buChar char="•"/>
            </a:pPr>
            <a:r>
              <a:rPr lang="en-GB" sz="4800" dirty="0" err="1" smtClean="0"/>
              <a:t>Starten</a:t>
            </a:r>
            <a:r>
              <a:rPr lang="en-GB" sz="4800" dirty="0" smtClean="0"/>
              <a:t> </a:t>
            </a:r>
            <a:endParaRPr lang="en-GB" sz="4800"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811" y="369716"/>
            <a:ext cx="1285875" cy="857250"/>
          </a:xfrm>
          <a:prstGeom prst="rect">
            <a:avLst/>
          </a:prstGeom>
        </p:spPr>
      </p:pic>
    </p:spTree>
    <p:extLst>
      <p:ext uri="{BB962C8B-B14F-4D97-AF65-F5344CB8AC3E}">
        <p14:creationId xmlns:p14="http://schemas.microsoft.com/office/powerpoint/2010/main" val="2379466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91238" y="15611"/>
            <a:ext cx="9436617" cy="6822181"/>
          </a:xfrm>
          <a:prstGeom prst="rect">
            <a:avLst/>
          </a:prstGeom>
        </p:spPr>
      </p:pic>
    </p:spTree>
    <p:extLst>
      <p:ext uri="{BB962C8B-B14F-4D97-AF65-F5344CB8AC3E}">
        <p14:creationId xmlns:p14="http://schemas.microsoft.com/office/powerpoint/2010/main" val="156291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34096" y="-14561"/>
            <a:ext cx="9817032" cy="6882790"/>
          </a:xfrm>
          <a:prstGeom prst="rect">
            <a:avLst/>
          </a:prstGeom>
        </p:spPr>
      </p:pic>
      <p:sp>
        <p:nvSpPr>
          <p:cNvPr id="3" name="Oval billedforklaring 2"/>
          <p:cNvSpPr/>
          <p:nvPr/>
        </p:nvSpPr>
        <p:spPr>
          <a:xfrm>
            <a:off x="7523018" y="4100937"/>
            <a:ext cx="3228110" cy="149629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Rigtig</a:t>
            </a:r>
            <a:r>
              <a:rPr lang="en-GB" dirty="0" smtClean="0"/>
              <a:t> </a:t>
            </a:r>
            <a:r>
              <a:rPr lang="en-GB" dirty="0" err="1" smtClean="0"/>
              <a:t>kurs</a:t>
            </a:r>
            <a:r>
              <a:rPr lang="en-GB" dirty="0" smtClean="0"/>
              <a:t> </a:t>
            </a:r>
            <a:r>
              <a:rPr lang="en-GB" dirty="0" err="1" smtClean="0"/>
              <a:t>er</a:t>
            </a:r>
            <a:r>
              <a:rPr lang="en-GB" dirty="0" smtClean="0"/>
              <a:t> </a:t>
            </a:r>
            <a:r>
              <a:rPr lang="en-GB" dirty="0" err="1" smtClean="0"/>
              <a:t>forskellig</a:t>
            </a:r>
            <a:r>
              <a:rPr lang="en-GB" dirty="0" smtClean="0"/>
              <a:t>, </a:t>
            </a:r>
            <a:r>
              <a:rPr lang="en-GB" dirty="0" err="1" smtClean="0"/>
              <a:t>tænk</a:t>
            </a:r>
            <a:r>
              <a:rPr lang="en-GB" dirty="0" smtClean="0"/>
              <a:t> bare </a:t>
            </a:r>
            <a:r>
              <a:rPr lang="en-GB" dirty="0" err="1" smtClean="0"/>
              <a:t>på</a:t>
            </a:r>
            <a:r>
              <a:rPr lang="en-GB" dirty="0" smtClean="0"/>
              <a:t> </a:t>
            </a:r>
            <a:r>
              <a:rPr lang="en-GB" dirty="0" err="1" smtClean="0"/>
              <a:t>både</a:t>
            </a:r>
            <a:r>
              <a:rPr lang="en-GB" dirty="0" smtClean="0"/>
              <a:t> med </a:t>
            </a:r>
            <a:r>
              <a:rPr lang="en-GB" dirty="0" err="1" smtClean="0"/>
              <a:t>Gennaker</a:t>
            </a:r>
            <a:endParaRPr lang="en-GB" dirty="0"/>
          </a:p>
        </p:txBody>
      </p:sp>
    </p:spTree>
    <p:extLst>
      <p:ext uri="{BB962C8B-B14F-4D97-AF65-F5344CB8AC3E}">
        <p14:creationId xmlns:p14="http://schemas.microsoft.com/office/powerpoint/2010/main" val="40684727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24572" y="120537"/>
            <a:ext cx="9185624" cy="6631243"/>
          </a:xfrm>
          <a:prstGeom prst="rect">
            <a:avLst/>
          </a:prstGeom>
        </p:spPr>
      </p:pic>
      <p:sp>
        <p:nvSpPr>
          <p:cNvPr id="3" name="Oval billedforklaring 2"/>
          <p:cNvSpPr/>
          <p:nvPr/>
        </p:nvSpPr>
        <p:spPr>
          <a:xfrm>
            <a:off x="706582" y="4599709"/>
            <a:ext cx="1676400" cy="1634836"/>
          </a:xfrm>
          <a:prstGeom prst="wedgeEllipseCallout">
            <a:avLst>
              <a:gd name="adj1" fmla="val 94869"/>
              <a:gd name="adj2" fmla="val 18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Overlap </a:t>
            </a:r>
            <a:r>
              <a:rPr lang="en-GB" dirty="0" err="1" smtClean="0"/>
              <a:t>brydes</a:t>
            </a:r>
            <a:r>
              <a:rPr lang="en-GB" dirty="0" smtClean="0"/>
              <a:t>, </a:t>
            </a:r>
            <a:r>
              <a:rPr lang="en-GB" dirty="0" err="1" smtClean="0"/>
              <a:t>derefter</a:t>
            </a:r>
            <a:r>
              <a:rPr lang="en-GB" dirty="0" smtClean="0"/>
              <a:t> </a:t>
            </a:r>
            <a:r>
              <a:rPr lang="en-GB" dirty="0" err="1" smtClean="0"/>
              <a:t>rigtig</a:t>
            </a:r>
            <a:r>
              <a:rPr lang="en-GB" dirty="0" smtClean="0"/>
              <a:t> </a:t>
            </a:r>
            <a:r>
              <a:rPr lang="en-GB" dirty="0" err="1" smtClean="0"/>
              <a:t>kurs</a:t>
            </a:r>
            <a:endParaRPr lang="en-GB" dirty="0"/>
          </a:p>
        </p:txBody>
      </p:sp>
      <p:sp>
        <p:nvSpPr>
          <p:cNvPr id="4" name="Oval billedforklaring 3"/>
          <p:cNvSpPr/>
          <p:nvPr/>
        </p:nvSpPr>
        <p:spPr>
          <a:xfrm>
            <a:off x="7966364" y="5070764"/>
            <a:ext cx="1995054" cy="13300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“Mast </a:t>
            </a:r>
            <a:r>
              <a:rPr lang="en-GB" dirty="0" err="1" smtClean="0"/>
              <a:t>tværs</a:t>
            </a:r>
            <a:r>
              <a:rPr lang="en-GB" dirty="0" smtClean="0"/>
              <a:t>” </a:t>
            </a:r>
            <a:r>
              <a:rPr lang="en-GB" dirty="0" err="1" smtClean="0"/>
              <a:t>er</a:t>
            </a:r>
            <a:r>
              <a:rPr lang="en-GB" dirty="0" smtClean="0"/>
              <a:t> for </a:t>
            </a:r>
            <a:r>
              <a:rPr lang="en-GB" dirty="0" err="1" smtClean="0"/>
              <a:t>længst</a:t>
            </a:r>
            <a:r>
              <a:rPr lang="en-GB" dirty="0" smtClean="0"/>
              <a:t> </a:t>
            </a:r>
            <a:r>
              <a:rPr lang="en-GB" dirty="0" err="1" smtClean="0"/>
              <a:t>udgået</a:t>
            </a:r>
            <a:endParaRPr lang="en-GB" dirty="0"/>
          </a:p>
        </p:txBody>
      </p:sp>
    </p:spTree>
    <p:extLst>
      <p:ext uri="{BB962C8B-B14F-4D97-AF65-F5344CB8AC3E}">
        <p14:creationId xmlns:p14="http://schemas.microsoft.com/office/powerpoint/2010/main" val="2594283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236594" y="23410"/>
            <a:ext cx="9357513" cy="6677861"/>
          </a:xfrm>
          <a:prstGeom prst="rect">
            <a:avLst/>
          </a:prstGeom>
        </p:spPr>
      </p:pic>
      <p:sp>
        <p:nvSpPr>
          <p:cNvPr id="3" name="Oval billedforklaring 2"/>
          <p:cNvSpPr/>
          <p:nvPr/>
        </p:nvSpPr>
        <p:spPr>
          <a:xfrm>
            <a:off x="193964" y="5195455"/>
            <a:ext cx="2064327" cy="1316181"/>
          </a:xfrm>
          <a:prstGeom prst="wedgeEllipseCallout">
            <a:avLst>
              <a:gd name="adj1" fmla="val 82073"/>
              <a:gd name="adj2" fmla="val -46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 </a:t>
            </a:r>
            <a:r>
              <a:rPr lang="en-GB" dirty="0" err="1" smtClean="0"/>
              <a:t>skroglængder</a:t>
            </a:r>
            <a:r>
              <a:rPr lang="en-GB" dirty="0" smtClean="0"/>
              <a:t> (</a:t>
            </a:r>
            <a:r>
              <a:rPr lang="en-GB" dirty="0" err="1" smtClean="0"/>
              <a:t>målt</a:t>
            </a:r>
            <a:r>
              <a:rPr lang="en-GB" dirty="0" smtClean="0"/>
              <a:t> </a:t>
            </a:r>
            <a:r>
              <a:rPr lang="en-GB" dirty="0" err="1" smtClean="0"/>
              <a:t>på</a:t>
            </a:r>
            <a:r>
              <a:rPr lang="en-GB" dirty="0" smtClean="0"/>
              <a:t> </a:t>
            </a:r>
            <a:r>
              <a:rPr lang="en-GB" dirty="0" err="1" smtClean="0"/>
              <a:t>læ</a:t>
            </a:r>
            <a:r>
              <a:rPr lang="en-GB" dirty="0" smtClean="0"/>
              <a:t> </a:t>
            </a:r>
            <a:r>
              <a:rPr lang="en-GB" dirty="0" err="1" smtClean="0"/>
              <a:t>båd</a:t>
            </a:r>
            <a:r>
              <a:rPr lang="en-GB" dirty="0" smtClean="0"/>
              <a:t>)</a:t>
            </a:r>
            <a:endParaRPr lang="en-GB" dirty="0"/>
          </a:p>
        </p:txBody>
      </p:sp>
    </p:spTree>
    <p:extLst>
      <p:ext uri="{BB962C8B-B14F-4D97-AF65-F5344CB8AC3E}">
        <p14:creationId xmlns:p14="http://schemas.microsoft.com/office/powerpoint/2010/main" val="2319819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a:solidFill>
            <a:schemeClr val="accent6">
              <a:lumMod val="40000"/>
              <a:lumOff val="60000"/>
            </a:schemeClr>
          </a:solidFill>
        </p:spPr>
        <p:txBody>
          <a:bodyPr/>
          <a:lstStyle/>
          <a:p>
            <a:r>
              <a:rPr lang="en-GB" dirty="0" smtClean="0"/>
              <a:t>Vi </a:t>
            </a:r>
            <a:r>
              <a:rPr lang="en-GB" dirty="0" err="1" smtClean="0"/>
              <a:t>gennemgår</a:t>
            </a:r>
            <a:r>
              <a:rPr lang="en-GB" dirty="0" smtClean="0"/>
              <a:t> </a:t>
            </a:r>
            <a:r>
              <a:rPr lang="en-GB" dirty="0" err="1" smtClean="0"/>
              <a:t>dette</a:t>
            </a:r>
            <a:r>
              <a:rPr lang="en-GB" dirty="0" smtClean="0"/>
              <a:t>:</a:t>
            </a:r>
            <a:endParaRPr lang="en-GB" dirty="0"/>
          </a:p>
        </p:txBody>
      </p:sp>
      <p:sp>
        <p:nvSpPr>
          <p:cNvPr id="3" name="Tekstfelt 2"/>
          <p:cNvSpPr txBox="1"/>
          <p:nvPr/>
        </p:nvSpPr>
        <p:spPr>
          <a:xfrm>
            <a:off x="1625600" y="2152073"/>
            <a:ext cx="8238836"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4800" dirty="0" err="1" smtClean="0">
                <a:solidFill>
                  <a:schemeClr val="tx1"/>
                </a:solidFill>
              </a:rPr>
              <a:t>Generelt</a:t>
            </a:r>
            <a:endParaRPr lang="en-GB" sz="4800" dirty="0" smtClean="0">
              <a:solidFill>
                <a:schemeClr val="tx1"/>
              </a:solidFill>
            </a:endParaRPr>
          </a:p>
          <a:p>
            <a:pPr marL="285750" indent="-285750">
              <a:buFont typeface="Arial" panose="020B0604020202020204" pitchFamily="34" charset="0"/>
              <a:buChar char="•"/>
            </a:pPr>
            <a:r>
              <a:rPr lang="en-GB" sz="4800" dirty="0" err="1" smtClean="0"/>
              <a:t>På</a:t>
            </a:r>
            <a:r>
              <a:rPr lang="en-GB" sz="4800" dirty="0" smtClean="0"/>
              <a:t> </a:t>
            </a:r>
            <a:r>
              <a:rPr lang="en-GB" sz="4800" dirty="0" err="1" smtClean="0"/>
              <a:t>banen</a:t>
            </a:r>
            <a:endParaRPr lang="en-GB" sz="4800" dirty="0" smtClean="0"/>
          </a:p>
          <a:p>
            <a:pPr marL="285750" indent="-285750">
              <a:buFont typeface="Arial" panose="020B0604020202020204" pitchFamily="34" charset="0"/>
              <a:buChar char="•"/>
            </a:pPr>
            <a:r>
              <a:rPr lang="en-GB" sz="4800" dirty="0" err="1" smtClean="0">
                <a:solidFill>
                  <a:srgbClr val="FF0000"/>
                </a:solidFill>
              </a:rPr>
              <a:t>Mærkeplads</a:t>
            </a:r>
            <a:endParaRPr lang="en-GB" sz="4800" dirty="0" smtClean="0">
              <a:solidFill>
                <a:srgbClr val="FF0000"/>
              </a:solidFill>
            </a:endParaRPr>
          </a:p>
          <a:p>
            <a:pPr marL="285750" indent="-285750">
              <a:buFont typeface="Arial" panose="020B0604020202020204" pitchFamily="34" charset="0"/>
              <a:buChar char="•"/>
            </a:pPr>
            <a:r>
              <a:rPr lang="en-GB" sz="4800" dirty="0" err="1" smtClean="0"/>
              <a:t>Starten</a:t>
            </a:r>
            <a:endParaRPr lang="en-GB" sz="4800"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811" y="369716"/>
            <a:ext cx="1285875" cy="857250"/>
          </a:xfrm>
          <a:prstGeom prst="rect">
            <a:avLst/>
          </a:prstGeom>
        </p:spPr>
      </p:pic>
    </p:spTree>
    <p:extLst>
      <p:ext uri="{BB962C8B-B14F-4D97-AF65-F5344CB8AC3E}">
        <p14:creationId xmlns:p14="http://schemas.microsoft.com/office/powerpoint/2010/main" val="3839882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48381" y="-11812"/>
            <a:ext cx="9322455" cy="6873262"/>
          </a:xfrm>
          <a:prstGeom prst="rect">
            <a:avLst/>
          </a:prstGeom>
        </p:spPr>
      </p:pic>
      <p:sp>
        <p:nvSpPr>
          <p:cNvPr id="3" name="Oval billedforklaring 2"/>
          <p:cNvSpPr/>
          <p:nvPr/>
        </p:nvSpPr>
        <p:spPr>
          <a:xfrm>
            <a:off x="7245924" y="1551709"/>
            <a:ext cx="3976255" cy="21197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 </a:t>
            </a:r>
            <a:r>
              <a:rPr lang="en-GB" dirty="0" err="1" smtClean="0"/>
              <a:t>runde</a:t>
            </a:r>
            <a:r>
              <a:rPr lang="en-GB" dirty="0" smtClean="0"/>
              <a:t> </a:t>
            </a:r>
            <a:r>
              <a:rPr lang="en-GB" dirty="0" err="1" smtClean="0"/>
              <a:t>er</a:t>
            </a:r>
            <a:r>
              <a:rPr lang="en-GB" dirty="0" smtClean="0"/>
              <a:t> </a:t>
            </a:r>
            <a:r>
              <a:rPr lang="en-GB" dirty="0" err="1" smtClean="0"/>
              <a:t>en</a:t>
            </a:r>
            <a:r>
              <a:rPr lang="en-GB" dirty="0" smtClean="0"/>
              <a:t> </a:t>
            </a:r>
            <a:r>
              <a:rPr lang="en-GB" dirty="0" err="1" smtClean="0"/>
              <a:t>stagvending</a:t>
            </a:r>
            <a:r>
              <a:rPr lang="en-GB" dirty="0" smtClean="0"/>
              <a:t> </a:t>
            </a:r>
            <a:r>
              <a:rPr lang="en-GB" dirty="0" err="1" smtClean="0"/>
              <a:t>og</a:t>
            </a:r>
            <a:r>
              <a:rPr lang="en-GB" dirty="0" smtClean="0"/>
              <a:t> </a:t>
            </a:r>
            <a:r>
              <a:rPr lang="en-GB" dirty="0" err="1" smtClean="0"/>
              <a:t>en</a:t>
            </a:r>
            <a:r>
              <a:rPr lang="en-GB" dirty="0" smtClean="0"/>
              <a:t> </a:t>
            </a:r>
            <a:r>
              <a:rPr lang="en-GB" dirty="0" err="1" smtClean="0"/>
              <a:t>bomning</a:t>
            </a:r>
            <a:endParaRPr lang="en-GB" dirty="0"/>
          </a:p>
        </p:txBody>
      </p:sp>
    </p:spTree>
    <p:extLst>
      <p:ext uri="{BB962C8B-B14F-4D97-AF65-F5344CB8AC3E}">
        <p14:creationId xmlns:p14="http://schemas.microsoft.com/office/powerpoint/2010/main" val="3132669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311184" y="14749"/>
            <a:ext cx="9310632" cy="6840643"/>
          </a:xfrm>
          <a:prstGeom prst="rect">
            <a:avLst/>
          </a:prstGeom>
        </p:spPr>
      </p:pic>
      <p:sp>
        <p:nvSpPr>
          <p:cNvPr id="3" name="Oval billedforklaring 2"/>
          <p:cNvSpPr/>
          <p:nvPr/>
        </p:nvSpPr>
        <p:spPr>
          <a:xfrm>
            <a:off x="9407236" y="803564"/>
            <a:ext cx="2507673" cy="1205345"/>
          </a:xfrm>
          <a:prstGeom prst="wedgeEllipseCallout">
            <a:avLst>
              <a:gd name="adj1" fmla="val -54535"/>
              <a:gd name="adj2" fmla="val 49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Mandagskap</a:t>
            </a:r>
            <a:r>
              <a:rPr lang="en-GB" dirty="0" smtClean="0"/>
              <a:t> </a:t>
            </a:r>
            <a:r>
              <a:rPr lang="en-GB" dirty="0" err="1" smtClean="0"/>
              <a:t>altid</a:t>
            </a:r>
            <a:r>
              <a:rPr lang="en-GB" dirty="0" smtClean="0"/>
              <a:t> 1 </a:t>
            </a:r>
            <a:r>
              <a:rPr lang="en-GB" dirty="0" err="1" smtClean="0"/>
              <a:t>runde</a:t>
            </a:r>
            <a:endParaRPr lang="en-GB" dirty="0"/>
          </a:p>
        </p:txBody>
      </p:sp>
      <p:sp>
        <p:nvSpPr>
          <p:cNvPr id="4" name="Oval billedforklaring 3"/>
          <p:cNvSpPr/>
          <p:nvPr/>
        </p:nvSpPr>
        <p:spPr>
          <a:xfrm>
            <a:off x="8742218" y="5098473"/>
            <a:ext cx="2424546" cy="803563"/>
          </a:xfrm>
          <a:prstGeom prst="wedgeEllipseCallout">
            <a:avLst>
              <a:gd name="adj1" fmla="val -70547"/>
              <a:gd name="adj2" fmla="val -461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Den </a:t>
            </a:r>
            <a:r>
              <a:rPr lang="en-GB" dirty="0" err="1" smtClean="0"/>
              <a:t>smarte</a:t>
            </a:r>
            <a:r>
              <a:rPr lang="en-GB" dirty="0" smtClean="0"/>
              <a:t> </a:t>
            </a:r>
            <a:r>
              <a:rPr lang="en-GB" dirty="0" err="1" smtClean="0"/>
              <a:t>måde</a:t>
            </a:r>
            <a:endParaRPr lang="en-GB" dirty="0"/>
          </a:p>
        </p:txBody>
      </p:sp>
    </p:spTree>
    <p:extLst>
      <p:ext uri="{BB962C8B-B14F-4D97-AF65-F5344CB8AC3E}">
        <p14:creationId xmlns:p14="http://schemas.microsoft.com/office/powerpoint/2010/main" val="2401857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86476" y="1690905"/>
            <a:ext cx="10219048" cy="3476190"/>
          </a:xfrm>
          <a:prstGeom prst="rect">
            <a:avLst/>
          </a:prstGeom>
        </p:spPr>
      </p:pic>
    </p:spTree>
    <p:extLst>
      <p:ext uri="{BB962C8B-B14F-4D97-AF65-F5344CB8AC3E}">
        <p14:creationId xmlns:p14="http://schemas.microsoft.com/office/powerpoint/2010/main" val="1515873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43619" y="17048"/>
            <a:ext cx="9668963" cy="6836189"/>
          </a:xfrm>
          <a:prstGeom prst="rect">
            <a:avLst/>
          </a:prstGeom>
        </p:spPr>
      </p:pic>
      <p:sp>
        <p:nvSpPr>
          <p:cNvPr id="3" name="Oval billedforklaring 2"/>
          <p:cNvSpPr/>
          <p:nvPr/>
        </p:nvSpPr>
        <p:spPr>
          <a:xfrm>
            <a:off x="9670473" y="3366657"/>
            <a:ext cx="2175163" cy="1593273"/>
          </a:xfrm>
          <a:prstGeom prst="wedgeEllipseCallout">
            <a:avLst>
              <a:gd name="adj1" fmla="val -51406"/>
              <a:gd name="adj2" fmla="val 581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Ærøbostik</a:t>
            </a:r>
            <a:r>
              <a:rPr lang="en-GB" dirty="0" smtClean="0"/>
              <a:t> </a:t>
            </a:r>
            <a:r>
              <a:rPr lang="en-GB" dirty="0" err="1" smtClean="0"/>
              <a:t>er</a:t>
            </a:r>
            <a:r>
              <a:rPr lang="en-GB" dirty="0" smtClean="0"/>
              <a:t> </a:t>
            </a:r>
            <a:r>
              <a:rPr lang="en-GB" dirty="0" err="1" smtClean="0"/>
              <a:t>også</a:t>
            </a:r>
            <a:r>
              <a:rPr lang="en-GB" dirty="0" smtClean="0"/>
              <a:t> ok. (</a:t>
            </a:r>
            <a:r>
              <a:rPr lang="en-GB" dirty="0" err="1" smtClean="0"/>
              <a:t>På</a:t>
            </a:r>
            <a:r>
              <a:rPr lang="en-GB" dirty="0" smtClean="0"/>
              <a:t> </a:t>
            </a:r>
            <a:r>
              <a:rPr lang="en-GB" dirty="0" err="1" smtClean="0"/>
              <a:t>halse</a:t>
            </a:r>
            <a:r>
              <a:rPr lang="en-GB" dirty="0" smtClean="0"/>
              <a:t> </a:t>
            </a:r>
            <a:r>
              <a:rPr lang="en-GB" dirty="0" err="1" smtClean="0"/>
              <a:t>og</a:t>
            </a:r>
            <a:r>
              <a:rPr lang="en-GB" dirty="0" smtClean="0"/>
              <a:t> </a:t>
            </a:r>
            <a:r>
              <a:rPr lang="en-GB" dirty="0" err="1" smtClean="0"/>
              <a:t>rigtig</a:t>
            </a:r>
            <a:r>
              <a:rPr lang="en-GB" dirty="0" smtClean="0"/>
              <a:t> </a:t>
            </a:r>
            <a:r>
              <a:rPr lang="en-GB" dirty="0" err="1" smtClean="0"/>
              <a:t>kurs</a:t>
            </a:r>
            <a:r>
              <a:rPr lang="en-GB" dirty="0" smtClean="0"/>
              <a:t>)</a:t>
            </a:r>
            <a:endParaRPr lang="en-GB" dirty="0"/>
          </a:p>
        </p:txBody>
      </p:sp>
    </p:spTree>
    <p:extLst>
      <p:ext uri="{BB962C8B-B14F-4D97-AF65-F5344CB8AC3E}">
        <p14:creationId xmlns:p14="http://schemas.microsoft.com/office/powerpoint/2010/main" val="212724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72190" y="19921"/>
            <a:ext cx="9678937" cy="6834889"/>
          </a:xfrm>
          <a:prstGeom prst="rect">
            <a:avLst/>
          </a:prstGeom>
        </p:spPr>
      </p:pic>
    </p:spTree>
    <p:extLst>
      <p:ext uri="{BB962C8B-B14F-4D97-AF65-F5344CB8AC3E}">
        <p14:creationId xmlns:p14="http://schemas.microsoft.com/office/powerpoint/2010/main" val="3480526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767428" y="57571"/>
            <a:ext cx="10657143" cy="6742857"/>
          </a:xfrm>
          <a:prstGeom prst="rect">
            <a:avLst/>
          </a:prstGeom>
        </p:spPr>
      </p:pic>
    </p:spTree>
    <p:extLst>
      <p:ext uri="{BB962C8B-B14F-4D97-AF65-F5344CB8AC3E}">
        <p14:creationId xmlns:p14="http://schemas.microsoft.com/office/powerpoint/2010/main" val="3932252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00762" y="9122"/>
            <a:ext cx="9288547" cy="6840538"/>
          </a:xfrm>
          <a:prstGeom prst="rect">
            <a:avLst/>
          </a:prstGeom>
        </p:spPr>
      </p:pic>
      <p:sp>
        <p:nvSpPr>
          <p:cNvPr id="3" name="Oval billedforklaring 2"/>
          <p:cNvSpPr/>
          <p:nvPr/>
        </p:nvSpPr>
        <p:spPr>
          <a:xfrm>
            <a:off x="7606145" y="4516582"/>
            <a:ext cx="3297382" cy="142701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Gul </a:t>
            </a:r>
            <a:r>
              <a:rPr lang="en-GB" dirty="0" err="1" smtClean="0"/>
              <a:t>skal</a:t>
            </a:r>
            <a:r>
              <a:rPr lang="en-GB" dirty="0" smtClean="0"/>
              <a:t> </a:t>
            </a:r>
            <a:r>
              <a:rPr lang="en-GB" dirty="0" err="1" smtClean="0"/>
              <a:t>sejle</a:t>
            </a:r>
            <a:r>
              <a:rPr lang="en-GB" dirty="0" smtClean="0"/>
              <a:t> </a:t>
            </a:r>
            <a:r>
              <a:rPr lang="en-GB" dirty="0" err="1" smtClean="0"/>
              <a:t>lige</a:t>
            </a:r>
            <a:r>
              <a:rPr lang="en-GB" dirty="0" smtClean="0"/>
              <a:t> </a:t>
            </a:r>
            <a:r>
              <a:rPr lang="en-GB" dirty="0" err="1" smtClean="0"/>
              <a:t>på</a:t>
            </a:r>
            <a:r>
              <a:rPr lang="en-GB" dirty="0" smtClean="0"/>
              <a:t> </a:t>
            </a:r>
            <a:r>
              <a:rPr lang="en-GB" dirty="0" err="1" smtClean="0"/>
              <a:t>mærket</a:t>
            </a:r>
            <a:r>
              <a:rPr lang="en-GB" dirty="0" smtClean="0"/>
              <a:t>!</a:t>
            </a:r>
            <a:endParaRPr lang="en-GB" dirty="0"/>
          </a:p>
        </p:txBody>
      </p:sp>
    </p:spTree>
    <p:extLst>
      <p:ext uri="{BB962C8B-B14F-4D97-AF65-F5344CB8AC3E}">
        <p14:creationId xmlns:p14="http://schemas.microsoft.com/office/powerpoint/2010/main" val="2862858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228436" y="32548"/>
            <a:ext cx="8580582" cy="6801385"/>
          </a:xfrm>
          <a:prstGeom prst="rect">
            <a:avLst/>
          </a:prstGeom>
        </p:spPr>
      </p:pic>
      <p:sp>
        <p:nvSpPr>
          <p:cNvPr id="3" name="Oval billedforklaring 2"/>
          <p:cNvSpPr/>
          <p:nvPr/>
        </p:nvSpPr>
        <p:spPr>
          <a:xfrm>
            <a:off x="1" y="2246812"/>
            <a:ext cx="2063930" cy="1798716"/>
          </a:xfrm>
          <a:prstGeom prst="wedgeEllipseCallout">
            <a:avLst>
              <a:gd name="adj1" fmla="val 30407"/>
              <a:gd name="adj2" fmla="val 939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Her </a:t>
            </a:r>
            <a:r>
              <a:rPr lang="en-GB" dirty="0" err="1" smtClean="0"/>
              <a:t>har</a:t>
            </a:r>
            <a:r>
              <a:rPr lang="en-GB" dirty="0" smtClean="0"/>
              <a:t> Gul </a:t>
            </a:r>
            <a:r>
              <a:rPr lang="en-GB" dirty="0" err="1" smtClean="0"/>
              <a:t>ikke</a:t>
            </a:r>
            <a:r>
              <a:rPr lang="en-GB" dirty="0" smtClean="0"/>
              <a:t> </a:t>
            </a:r>
            <a:r>
              <a:rPr lang="en-GB" dirty="0" err="1" smtClean="0"/>
              <a:t>mærkeplads</a:t>
            </a:r>
            <a:r>
              <a:rPr lang="en-GB" dirty="0"/>
              <a:t>,</a:t>
            </a:r>
            <a:r>
              <a:rPr lang="en-GB" dirty="0" smtClean="0"/>
              <a:t> </a:t>
            </a:r>
            <a:r>
              <a:rPr lang="en-GB" dirty="0" err="1" smtClean="0"/>
              <a:t>så</a:t>
            </a:r>
            <a:r>
              <a:rPr lang="en-GB" dirty="0" smtClean="0"/>
              <a:t> </a:t>
            </a:r>
            <a:r>
              <a:rPr lang="en-GB" dirty="0" err="1" smtClean="0"/>
              <a:t>dårligt</a:t>
            </a:r>
            <a:r>
              <a:rPr lang="en-GB" dirty="0" smtClean="0"/>
              <a:t> </a:t>
            </a:r>
            <a:r>
              <a:rPr lang="en-GB" dirty="0" err="1" smtClean="0"/>
              <a:t>eksempel</a:t>
            </a:r>
            <a:r>
              <a:rPr lang="en-GB" dirty="0" smtClean="0"/>
              <a:t> </a:t>
            </a:r>
            <a:r>
              <a:rPr lang="en-GB" dirty="0" err="1" smtClean="0"/>
              <a:t>på</a:t>
            </a:r>
            <a:r>
              <a:rPr lang="en-GB" dirty="0" smtClean="0"/>
              <a:t> </a:t>
            </a:r>
            <a:r>
              <a:rPr lang="en-GB" dirty="0" err="1" smtClean="0"/>
              <a:t>frifindelse</a:t>
            </a:r>
            <a:r>
              <a:rPr lang="en-GB" dirty="0" smtClean="0"/>
              <a:t>.</a:t>
            </a:r>
            <a:endParaRPr lang="en-GB" dirty="0"/>
          </a:p>
        </p:txBody>
      </p:sp>
      <p:sp>
        <p:nvSpPr>
          <p:cNvPr id="4" name="Oval billedforklaring 3"/>
          <p:cNvSpPr/>
          <p:nvPr/>
        </p:nvSpPr>
        <p:spPr>
          <a:xfrm>
            <a:off x="8229600" y="1123627"/>
            <a:ext cx="3711844" cy="4428087"/>
          </a:xfrm>
          <a:prstGeom prst="wedgeEllipseCallout">
            <a:avLst>
              <a:gd name="adj1" fmla="val -49173"/>
              <a:gd name="adj2" fmla="val 48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200" dirty="0"/>
              <a:t>Grøn er klart foran ved zonen (situation 1) og Blå skal dermed give Grøn mærke-plads (regel 18.2(b)). Derudover har Grøn retten til vejen i hele situationen (først pga. regel 12, senere regel 11). Da Grøn skærer op ved mærket, skal han jf. regel 16.1 give Blå plads til at holde klar. Som en konsekvens af Grøns ændrede kurs bryder blå regel 31, hvilket ikke er sømandsmæssigt. Grøn bryder derfor regel 16.1, men fritages dog for straf jf. regel 21.</a:t>
            </a:r>
          </a:p>
          <a:p>
            <a:r>
              <a:rPr lang="da-DK" sz="1200" dirty="0"/>
              <a:t>Hvis Blå kunne have undgået at sejle ind i mærket ved at skære op tidligere, da Grøn startede sin kursændring, så bryder Grøn imidlertid ikke regel 16.1.</a:t>
            </a:r>
          </a:p>
          <a:p>
            <a:r>
              <a:rPr lang="da-DK" sz="1200" dirty="0"/>
              <a:t>Dette gælder så længe Grøn ikke går gennem vindøjet</a:t>
            </a:r>
            <a:r>
              <a:rPr lang="da-DK" sz="1200" dirty="0" smtClean="0"/>
              <a:t>.</a:t>
            </a:r>
          </a:p>
          <a:p>
            <a:r>
              <a:rPr lang="da-DK" sz="1200" dirty="0" smtClean="0"/>
              <a:t>(Så også her et dårligt eksempel </a:t>
            </a:r>
            <a:r>
              <a:rPr lang="da-DK" sz="1200" smtClean="0"/>
              <a:t>på frifindelse).</a:t>
            </a:r>
            <a:endParaRPr lang="da-DK" sz="1200" dirty="0"/>
          </a:p>
          <a:p>
            <a:pPr algn="ctr"/>
            <a:endParaRPr lang="en-GB" sz="1000" dirty="0"/>
          </a:p>
        </p:txBody>
      </p:sp>
    </p:spTree>
    <p:extLst>
      <p:ext uri="{BB962C8B-B14F-4D97-AF65-F5344CB8AC3E}">
        <p14:creationId xmlns:p14="http://schemas.microsoft.com/office/powerpoint/2010/main" val="2479025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182255" y="70507"/>
            <a:ext cx="8820727" cy="6774981"/>
          </a:xfrm>
          <a:prstGeom prst="rect">
            <a:avLst/>
          </a:prstGeom>
        </p:spPr>
      </p:pic>
      <p:sp>
        <p:nvSpPr>
          <p:cNvPr id="3" name="Oval billedforklaring 2"/>
          <p:cNvSpPr/>
          <p:nvPr/>
        </p:nvSpPr>
        <p:spPr>
          <a:xfrm>
            <a:off x="8188036" y="2964873"/>
            <a:ext cx="3546764" cy="2299854"/>
          </a:xfrm>
          <a:prstGeom prst="wedgeEllipseCallout">
            <a:avLst>
              <a:gd name="adj1" fmla="val -101692"/>
              <a:gd name="adj2" fmla="val 29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Grøn</a:t>
            </a:r>
            <a:r>
              <a:rPr lang="en-GB" dirty="0" smtClean="0"/>
              <a:t> </a:t>
            </a:r>
            <a:r>
              <a:rPr lang="en-GB" dirty="0" err="1" smtClean="0"/>
              <a:t>skal</a:t>
            </a:r>
            <a:r>
              <a:rPr lang="en-GB" dirty="0" smtClean="0"/>
              <a:t> </a:t>
            </a:r>
            <a:r>
              <a:rPr lang="en-GB" dirty="0" err="1" smtClean="0"/>
              <a:t>holde</a:t>
            </a:r>
            <a:r>
              <a:rPr lang="en-GB" dirty="0" smtClean="0"/>
              <a:t> sin “</a:t>
            </a:r>
            <a:r>
              <a:rPr lang="en-GB" dirty="0" err="1" smtClean="0"/>
              <a:t>korridor</a:t>
            </a:r>
            <a:r>
              <a:rPr lang="en-GB" dirty="0" smtClean="0"/>
              <a:t>”!</a:t>
            </a:r>
            <a:endParaRPr lang="en-GB" dirty="0"/>
          </a:p>
        </p:txBody>
      </p:sp>
    </p:spTree>
    <p:extLst>
      <p:ext uri="{BB962C8B-B14F-4D97-AF65-F5344CB8AC3E}">
        <p14:creationId xmlns:p14="http://schemas.microsoft.com/office/powerpoint/2010/main" val="1882750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302327" y="-1808"/>
            <a:ext cx="9485746" cy="6788901"/>
          </a:xfrm>
          <a:prstGeom prst="rect">
            <a:avLst/>
          </a:prstGeom>
        </p:spPr>
      </p:pic>
    </p:spTree>
    <p:extLst>
      <p:ext uri="{BB962C8B-B14F-4D97-AF65-F5344CB8AC3E}">
        <p14:creationId xmlns:p14="http://schemas.microsoft.com/office/powerpoint/2010/main" val="3820994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283854" y="65478"/>
            <a:ext cx="9670473" cy="6759324"/>
          </a:xfrm>
          <a:prstGeom prst="rect">
            <a:avLst/>
          </a:prstGeom>
        </p:spPr>
      </p:pic>
      <p:sp>
        <p:nvSpPr>
          <p:cNvPr id="3" name="Oval billedforklaring 2"/>
          <p:cNvSpPr/>
          <p:nvPr/>
        </p:nvSpPr>
        <p:spPr>
          <a:xfrm>
            <a:off x="9365673" y="4682836"/>
            <a:ext cx="2452254" cy="1510146"/>
          </a:xfrm>
          <a:prstGeom prst="wedgeEllipseCallout">
            <a:avLst>
              <a:gd name="adj1" fmla="val -129308"/>
              <a:gd name="adj2" fmla="val 1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Overlap (</a:t>
            </a:r>
            <a:r>
              <a:rPr lang="en-GB" dirty="0" err="1" smtClean="0"/>
              <a:t>mærkeplads</a:t>
            </a:r>
            <a:r>
              <a:rPr lang="en-GB" dirty="0" smtClean="0"/>
              <a:t>) </a:t>
            </a:r>
            <a:r>
              <a:rPr lang="en-GB" dirty="0" err="1" smtClean="0"/>
              <a:t>opretholdes</a:t>
            </a:r>
            <a:r>
              <a:rPr lang="en-GB" dirty="0" smtClean="0"/>
              <a:t> </a:t>
            </a:r>
            <a:r>
              <a:rPr lang="en-GB" dirty="0" err="1" smtClean="0"/>
              <a:t>selvom</a:t>
            </a:r>
            <a:r>
              <a:rPr lang="en-GB" dirty="0" smtClean="0"/>
              <a:t> overlap </a:t>
            </a:r>
            <a:r>
              <a:rPr lang="en-GB" dirty="0" err="1" smtClean="0"/>
              <a:t>brydes</a:t>
            </a:r>
            <a:r>
              <a:rPr lang="en-GB" dirty="0" smtClean="0"/>
              <a:t>.</a:t>
            </a:r>
            <a:endParaRPr lang="en-GB" dirty="0"/>
          </a:p>
        </p:txBody>
      </p:sp>
    </p:spTree>
    <p:extLst>
      <p:ext uri="{BB962C8B-B14F-4D97-AF65-F5344CB8AC3E}">
        <p14:creationId xmlns:p14="http://schemas.microsoft.com/office/powerpoint/2010/main" val="3882004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81715" y="38968"/>
            <a:ext cx="9889486" cy="6823193"/>
          </a:xfrm>
          <a:prstGeom prst="rect">
            <a:avLst/>
          </a:prstGeom>
        </p:spPr>
      </p:pic>
      <p:sp>
        <p:nvSpPr>
          <p:cNvPr id="3" name="Oval billedforklaring 2"/>
          <p:cNvSpPr/>
          <p:nvPr/>
        </p:nvSpPr>
        <p:spPr>
          <a:xfrm>
            <a:off x="7495309" y="3422073"/>
            <a:ext cx="3879273" cy="2313709"/>
          </a:xfrm>
          <a:prstGeom prst="wedgeEllipseCallout">
            <a:avLst>
              <a:gd name="adj1" fmla="val -76190"/>
              <a:gd name="adj2" fmla="val 29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Ved</a:t>
            </a:r>
            <a:r>
              <a:rPr lang="en-GB" dirty="0" smtClean="0"/>
              <a:t> </a:t>
            </a:r>
            <a:r>
              <a:rPr lang="en-GB" dirty="0" err="1" smtClean="0"/>
              <a:t>tvivl</a:t>
            </a:r>
            <a:r>
              <a:rPr lang="en-GB" dirty="0" smtClean="0"/>
              <a:t> </a:t>
            </a:r>
            <a:r>
              <a:rPr lang="en-GB" dirty="0" err="1" smtClean="0"/>
              <a:t>gælder</a:t>
            </a:r>
            <a:r>
              <a:rPr lang="en-GB" dirty="0" smtClean="0"/>
              <a:t> den situation, </a:t>
            </a:r>
            <a:r>
              <a:rPr lang="en-GB" dirty="0" err="1" smtClean="0"/>
              <a:t>som</a:t>
            </a:r>
            <a:r>
              <a:rPr lang="en-GB" dirty="0" smtClean="0"/>
              <a:t> man </a:t>
            </a:r>
            <a:r>
              <a:rPr lang="en-GB" dirty="0" err="1" smtClean="0"/>
              <a:t>kommer</a:t>
            </a:r>
            <a:r>
              <a:rPr lang="en-GB" dirty="0" smtClean="0"/>
              <a:t> </a:t>
            </a:r>
            <a:r>
              <a:rPr lang="en-GB" dirty="0" err="1" smtClean="0"/>
              <a:t>fra</a:t>
            </a:r>
            <a:r>
              <a:rPr lang="en-GB" dirty="0" smtClean="0"/>
              <a:t>.</a:t>
            </a:r>
            <a:endParaRPr lang="en-GB" dirty="0"/>
          </a:p>
        </p:txBody>
      </p:sp>
    </p:spTree>
    <p:extLst>
      <p:ext uri="{BB962C8B-B14F-4D97-AF65-F5344CB8AC3E}">
        <p14:creationId xmlns:p14="http://schemas.microsoft.com/office/powerpoint/2010/main" val="1271358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986476" y="-10210"/>
            <a:ext cx="9275124" cy="6863419"/>
          </a:xfrm>
          <a:prstGeom prst="rect">
            <a:avLst/>
          </a:prstGeom>
        </p:spPr>
      </p:pic>
    </p:spTree>
    <p:extLst>
      <p:ext uri="{BB962C8B-B14F-4D97-AF65-F5344CB8AC3E}">
        <p14:creationId xmlns:p14="http://schemas.microsoft.com/office/powerpoint/2010/main" val="32674710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801091" y="308966"/>
            <a:ext cx="8811491" cy="6401101"/>
          </a:xfrm>
          <a:prstGeom prst="rect">
            <a:avLst/>
          </a:prstGeom>
        </p:spPr>
      </p:pic>
    </p:spTree>
    <p:extLst>
      <p:ext uri="{BB962C8B-B14F-4D97-AF65-F5344CB8AC3E}">
        <p14:creationId xmlns:p14="http://schemas.microsoft.com/office/powerpoint/2010/main" val="1027125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588655" y="307914"/>
            <a:ext cx="8857672" cy="6133446"/>
          </a:xfrm>
          <a:prstGeom prst="rect">
            <a:avLst/>
          </a:prstGeom>
        </p:spPr>
      </p:pic>
      <p:sp>
        <p:nvSpPr>
          <p:cNvPr id="3" name="Rektangel 2"/>
          <p:cNvSpPr/>
          <p:nvPr/>
        </p:nvSpPr>
        <p:spPr>
          <a:xfrm>
            <a:off x="1330036" y="1191491"/>
            <a:ext cx="4913746" cy="5486400"/>
          </a:xfrm>
          <a:prstGeom prst="rect">
            <a:avLst/>
          </a:prstGeom>
          <a:solidFill>
            <a:schemeClr val="accent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702777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a:solidFill>
            <a:schemeClr val="accent6">
              <a:lumMod val="40000"/>
              <a:lumOff val="60000"/>
            </a:schemeClr>
          </a:solidFill>
        </p:spPr>
        <p:txBody>
          <a:bodyPr/>
          <a:lstStyle/>
          <a:p>
            <a:r>
              <a:rPr lang="en-GB" dirty="0" smtClean="0"/>
              <a:t>Vi </a:t>
            </a:r>
            <a:r>
              <a:rPr lang="en-GB" dirty="0" err="1" smtClean="0"/>
              <a:t>gennemgår</a:t>
            </a:r>
            <a:r>
              <a:rPr lang="en-GB" dirty="0" smtClean="0"/>
              <a:t> </a:t>
            </a:r>
            <a:r>
              <a:rPr lang="en-GB" dirty="0" err="1" smtClean="0"/>
              <a:t>dette</a:t>
            </a:r>
            <a:r>
              <a:rPr lang="en-GB" dirty="0" smtClean="0"/>
              <a:t>:</a:t>
            </a:r>
            <a:endParaRPr lang="en-GB" dirty="0"/>
          </a:p>
        </p:txBody>
      </p:sp>
      <p:sp>
        <p:nvSpPr>
          <p:cNvPr id="3" name="Tekstfelt 2"/>
          <p:cNvSpPr txBox="1"/>
          <p:nvPr/>
        </p:nvSpPr>
        <p:spPr>
          <a:xfrm>
            <a:off x="1625600" y="2152073"/>
            <a:ext cx="8238836"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4800" dirty="0" err="1" smtClean="0">
                <a:solidFill>
                  <a:schemeClr val="tx1"/>
                </a:solidFill>
              </a:rPr>
              <a:t>Generelt</a:t>
            </a:r>
            <a:endParaRPr lang="en-GB" sz="4800" dirty="0" smtClean="0">
              <a:solidFill>
                <a:schemeClr val="tx1"/>
              </a:solidFill>
            </a:endParaRPr>
          </a:p>
          <a:p>
            <a:pPr marL="285750" indent="-285750">
              <a:buFont typeface="Arial" panose="020B0604020202020204" pitchFamily="34" charset="0"/>
              <a:buChar char="•"/>
            </a:pPr>
            <a:r>
              <a:rPr lang="en-GB" sz="4800" dirty="0" err="1" smtClean="0"/>
              <a:t>På</a:t>
            </a:r>
            <a:r>
              <a:rPr lang="en-GB" sz="4800" dirty="0" smtClean="0"/>
              <a:t> </a:t>
            </a:r>
            <a:r>
              <a:rPr lang="en-GB" sz="4800" dirty="0" err="1" smtClean="0"/>
              <a:t>banen</a:t>
            </a:r>
            <a:endParaRPr lang="en-GB" sz="4800" dirty="0" smtClean="0"/>
          </a:p>
          <a:p>
            <a:pPr marL="285750" indent="-285750">
              <a:buFont typeface="Arial" panose="020B0604020202020204" pitchFamily="34" charset="0"/>
              <a:buChar char="•"/>
            </a:pPr>
            <a:r>
              <a:rPr lang="en-GB" sz="4800" dirty="0" err="1" smtClean="0"/>
              <a:t>Mærkeplads</a:t>
            </a:r>
            <a:endParaRPr lang="en-GB" sz="4800" dirty="0" smtClean="0"/>
          </a:p>
          <a:p>
            <a:pPr marL="285750" indent="-285750">
              <a:buFont typeface="Arial" panose="020B0604020202020204" pitchFamily="34" charset="0"/>
              <a:buChar char="•"/>
            </a:pPr>
            <a:r>
              <a:rPr lang="en-GB" sz="4800" dirty="0" err="1" smtClean="0">
                <a:solidFill>
                  <a:srgbClr val="FF0000"/>
                </a:solidFill>
              </a:rPr>
              <a:t>Starten</a:t>
            </a:r>
            <a:r>
              <a:rPr lang="en-GB" sz="4800" dirty="0" smtClean="0">
                <a:solidFill>
                  <a:srgbClr val="FF0000"/>
                </a:solidFill>
              </a:rPr>
              <a:t> </a:t>
            </a:r>
            <a:endParaRPr lang="en-GB" sz="4800" dirty="0">
              <a:solidFill>
                <a:srgbClr val="FF0000"/>
              </a:solidFill>
            </a:endParaRPr>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811" y="369716"/>
            <a:ext cx="1285875" cy="857250"/>
          </a:xfrm>
          <a:prstGeom prst="rect">
            <a:avLst/>
          </a:prstGeom>
        </p:spPr>
      </p:pic>
    </p:spTree>
    <p:extLst>
      <p:ext uri="{BB962C8B-B14F-4D97-AF65-F5344CB8AC3E}">
        <p14:creationId xmlns:p14="http://schemas.microsoft.com/office/powerpoint/2010/main" val="410886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838857" y="1986143"/>
            <a:ext cx="10514286" cy="2885714"/>
          </a:xfrm>
          <a:prstGeom prst="rect">
            <a:avLst/>
          </a:prstGeom>
        </p:spPr>
      </p:pic>
      <p:sp>
        <p:nvSpPr>
          <p:cNvPr id="3" name="Tekstfelt 2"/>
          <p:cNvSpPr txBox="1"/>
          <p:nvPr/>
        </p:nvSpPr>
        <p:spPr>
          <a:xfrm>
            <a:off x="4692073" y="2161309"/>
            <a:ext cx="1339272" cy="775855"/>
          </a:xfrm>
          <a:prstGeom prst="rect">
            <a:avLst/>
          </a:prstGeom>
          <a:solidFill>
            <a:schemeClr val="accent1"/>
          </a:solidFill>
          <a:ln>
            <a:solidFill>
              <a:srgbClr val="00B0F0"/>
            </a:solidFill>
          </a:ln>
        </p:spPr>
        <p:txBody>
          <a:bodyPr wrap="square" rtlCol="0">
            <a:spAutoFit/>
          </a:bodyPr>
          <a:lstStyle/>
          <a:p>
            <a:endParaRPr lang="en-GB" dirty="0"/>
          </a:p>
        </p:txBody>
      </p:sp>
    </p:spTree>
    <p:extLst>
      <p:ext uri="{BB962C8B-B14F-4D97-AF65-F5344CB8AC3E}">
        <p14:creationId xmlns:p14="http://schemas.microsoft.com/office/powerpoint/2010/main" val="532739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972190" y="400428"/>
            <a:ext cx="10776625" cy="6369827"/>
          </a:xfrm>
          <a:prstGeom prst="rect">
            <a:avLst/>
          </a:prstGeom>
        </p:spPr>
      </p:pic>
      <p:sp>
        <p:nvSpPr>
          <p:cNvPr id="2" name="Oval billedforklaring 1"/>
          <p:cNvSpPr/>
          <p:nvPr/>
        </p:nvSpPr>
        <p:spPr>
          <a:xfrm>
            <a:off x="7301345" y="1995055"/>
            <a:ext cx="3629891" cy="1607127"/>
          </a:xfrm>
          <a:prstGeom prst="wedgeEllipseCallout">
            <a:avLst>
              <a:gd name="adj1" fmla="val -40680"/>
              <a:gd name="adj2" fmla="val 86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Gul </a:t>
            </a:r>
            <a:r>
              <a:rPr lang="en-GB" dirty="0" err="1" smtClean="0"/>
              <a:t>skal</a:t>
            </a:r>
            <a:r>
              <a:rPr lang="en-GB" dirty="0" smtClean="0"/>
              <a:t> </a:t>
            </a:r>
            <a:r>
              <a:rPr lang="en-GB" dirty="0" err="1" smtClean="0"/>
              <a:t>følge</a:t>
            </a:r>
            <a:r>
              <a:rPr lang="en-GB" dirty="0" smtClean="0"/>
              <a:t> med op.</a:t>
            </a:r>
            <a:endParaRPr lang="en-GB" dirty="0"/>
          </a:p>
        </p:txBody>
      </p:sp>
    </p:spTree>
    <p:extLst>
      <p:ext uri="{BB962C8B-B14F-4D97-AF65-F5344CB8AC3E}">
        <p14:creationId xmlns:p14="http://schemas.microsoft.com/office/powerpoint/2010/main" val="2162299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431636" y="25358"/>
            <a:ext cx="9476510" cy="6802531"/>
          </a:xfrm>
          <a:prstGeom prst="rect">
            <a:avLst/>
          </a:prstGeom>
        </p:spPr>
      </p:pic>
    </p:spTree>
    <p:extLst>
      <p:ext uri="{BB962C8B-B14F-4D97-AF65-F5344CB8AC3E}">
        <p14:creationId xmlns:p14="http://schemas.microsoft.com/office/powerpoint/2010/main" val="387666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715047" y="105190"/>
            <a:ext cx="10761905" cy="6647619"/>
          </a:xfrm>
          <a:prstGeom prst="rect">
            <a:avLst/>
          </a:prstGeom>
        </p:spPr>
      </p:pic>
      <p:sp>
        <p:nvSpPr>
          <p:cNvPr id="3" name="Rektangel 2"/>
          <p:cNvSpPr/>
          <p:nvPr/>
        </p:nvSpPr>
        <p:spPr>
          <a:xfrm>
            <a:off x="508000" y="1560945"/>
            <a:ext cx="4082473" cy="5061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billedforklaring 3"/>
          <p:cNvSpPr/>
          <p:nvPr/>
        </p:nvSpPr>
        <p:spPr>
          <a:xfrm>
            <a:off x="5145438" y="1456842"/>
            <a:ext cx="5397872" cy="2859436"/>
          </a:xfrm>
          <a:prstGeom prst="wedgeEllipseCallout">
            <a:avLst>
              <a:gd name="adj1" fmla="val 701"/>
              <a:gd name="adj2" fmla="val 628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050" dirty="0"/>
              <a:t>Gul har i hele situationen retten til vejen (regel 10) og Blå skal derfor holde klar af Gul under hele forløbet. Gul har, som båden med retten til vejen, en forpligtelse fra regel 16.1, således at den skal give Blå plads til at holde klar, når Gul ændrer kurs.</a:t>
            </a:r>
          </a:p>
          <a:p>
            <a:r>
              <a:rPr lang="da-DK" sz="1050" dirty="0"/>
              <a:t>I situation 1 holder Blå klar. Derefter afhænger det af, hvem der ændrer kurs først. Hvis Blå luffer først, holder den stadig klar, så når Gul luffer, skal den give Blå plads til at holde klar, hvilket formentligt er at gå bagom Blå.</a:t>
            </a:r>
          </a:p>
          <a:p>
            <a:r>
              <a:rPr lang="da-DK" sz="1050" dirty="0"/>
              <a:t>Hvis Gul luffer først, er de nu på kollisionskurs, og Blå skal reagere omgående for igen at holde klar. Hvis det er tilfældet, er det et forkert valg for Blå at sejle ind foran Gul. Blå skulle i stedet gå bagom Gul.</a:t>
            </a:r>
          </a:p>
          <a:p>
            <a:r>
              <a:rPr lang="da-DK" sz="1050" dirty="0"/>
              <a:t>Så det afhænger af timingen, som ikke kan ses ud af diagrammet. Men Gul skal aldrig holde klar; den skal højst give plads.</a:t>
            </a:r>
          </a:p>
        </p:txBody>
      </p:sp>
    </p:spTree>
    <p:extLst>
      <p:ext uri="{BB962C8B-B14F-4D97-AF65-F5344CB8AC3E}">
        <p14:creationId xmlns:p14="http://schemas.microsoft.com/office/powerpoint/2010/main" val="3914133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3422073" y="1122218"/>
            <a:ext cx="4676152" cy="1107996"/>
          </a:xfrm>
          <a:prstGeom prst="rect">
            <a:avLst/>
          </a:prstGeom>
          <a:noFill/>
        </p:spPr>
        <p:txBody>
          <a:bodyPr wrap="none" rtlCol="0">
            <a:spAutoFit/>
          </a:bodyPr>
          <a:lstStyle/>
          <a:p>
            <a:r>
              <a:rPr lang="en-GB" sz="6600" dirty="0" err="1" smtClean="0"/>
              <a:t>Tak</a:t>
            </a:r>
            <a:r>
              <a:rPr lang="en-GB" sz="6600" dirty="0" smtClean="0"/>
              <a:t> for </a:t>
            </a:r>
            <a:r>
              <a:rPr lang="en-GB" sz="6600" dirty="0" err="1" smtClean="0"/>
              <a:t>iaften</a:t>
            </a:r>
            <a:endParaRPr lang="en-GB" sz="6600" dirty="0"/>
          </a:p>
        </p:txBody>
      </p:sp>
      <p:pic>
        <p:nvPicPr>
          <p:cNvPr id="3" name="Bille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4433" y="2283944"/>
            <a:ext cx="6941127" cy="3850156"/>
          </a:xfrm>
          <a:prstGeom prst="rect">
            <a:avLst/>
          </a:prstGeom>
        </p:spPr>
      </p:pic>
    </p:spTree>
    <p:extLst>
      <p:ext uri="{BB962C8B-B14F-4D97-AF65-F5344CB8AC3E}">
        <p14:creationId xmlns:p14="http://schemas.microsoft.com/office/powerpoint/2010/main" val="2618145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24572" y="117097"/>
            <a:ext cx="8756738" cy="6643610"/>
          </a:xfrm>
          <a:prstGeom prst="rect">
            <a:avLst/>
          </a:prstGeom>
        </p:spPr>
      </p:pic>
    </p:spTree>
    <p:extLst>
      <p:ext uri="{BB962C8B-B14F-4D97-AF65-F5344CB8AC3E}">
        <p14:creationId xmlns:p14="http://schemas.microsoft.com/office/powerpoint/2010/main" val="2252353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54075"/>
          </a:xfrm>
          <a:solidFill>
            <a:schemeClr val="accent6">
              <a:lumMod val="40000"/>
              <a:lumOff val="60000"/>
            </a:schemeClr>
          </a:solidFill>
        </p:spPr>
        <p:txBody>
          <a:bodyPr/>
          <a:lstStyle/>
          <a:p>
            <a:r>
              <a:rPr lang="en-GB" dirty="0" smtClean="0"/>
              <a:t>Vi </a:t>
            </a:r>
            <a:r>
              <a:rPr lang="en-GB" dirty="0" err="1" smtClean="0"/>
              <a:t>gennemgår</a:t>
            </a:r>
            <a:r>
              <a:rPr lang="en-GB" dirty="0" smtClean="0"/>
              <a:t> </a:t>
            </a:r>
            <a:r>
              <a:rPr lang="en-GB" dirty="0" err="1" smtClean="0"/>
              <a:t>dette</a:t>
            </a:r>
            <a:r>
              <a:rPr lang="en-GB" dirty="0" smtClean="0"/>
              <a:t>:</a:t>
            </a:r>
            <a:endParaRPr lang="en-GB" dirty="0"/>
          </a:p>
        </p:txBody>
      </p:sp>
      <p:sp>
        <p:nvSpPr>
          <p:cNvPr id="3" name="Tekstfelt 2"/>
          <p:cNvSpPr txBox="1"/>
          <p:nvPr/>
        </p:nvSpPr>
        <p:spPr>
          <a:xfrm>
            <a:off x="1625600" y="2152073"/>
            <a:ext cx="8238836"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en-GB" sz="4800" dirty="0" err="1" smtClean="0">
                <a:solidFill>
                  <a:schemeClr val="tx1"/>
                </a:solidFill>
              </a:rPr>
              <a:t>Generelt</a:t>
            </a:r>
            <a:endParaRPr lang="en-GB" sz="4800" dirty="0" smtClean="0">
              <a:solidFill>
                <a:schemeClr val="tx1"/>
              </a:solidFill>
            </a:endParaRPr>
          </a:p>
          <a:p>
            <a:pPr marL="285750" indent="-285750">
              <a:buFont typeface="Arial" panose="020B0604020202020204" pitchFamily="34" charset="0"/>
              <a:buChar char="•"/>
            </a:pPr>
            <a:r>
              <a:rPr lang="en-GB" sz="4800" dirty="0" err="1" smtClean="0">
                <a:solidFill>
                  <a:srgbClr val="FF0000"/>
                </a:solidFill>
              </a:rPr>
              <a:t>På</a:t>
            </a:r>
            <a:r>
              <a:rPr lang="en-GB" sz="4800" dirty="0" smtClean="0">
                <a:solidFill>
                  <a:srgbClr val="FF0000"/>
                </a:solidFill>
              </a:rPr>
              <a:t> </a:t>
            </a:r>
            <a:r>
              <a:rPr lang="en-GB" sz="4800" dirty="0" err="1" smtClean="0">
                <a:solidFill>
                  <a:srgbClr val="FF0000"/>
                </a:solidFill>
              </a:rPr>
              <a:t>banen</a:t>
            </a:r>
            <a:endParaRPr lang="en-GB" sz="4800" dirty="0" smtClean="0">
              <a:solidFill>
                <a:srgbClr val="FF0000"/>
              </a:solidFill>
            </a:endParaRPr>
          </a:p>
          <a:p>
            <a:pPr marL="285750" indent="-285750">
              <a:buFont typeface="Arial" panose="020B0604020202020204" pitchFamily="34" charset="0"/>
              <a:buChar char="•"/>
            </a:pPr>
            <a:r>
              <a:rPr lang="en-GB" sz="4800" dirty="0" err="1" smtClean="0"/>
              <a:t>Mærkeplads</a:t>
            </a:r>
            <a:endParaRPr lang="en-GB" sz="4800" dirty="0" smtClean="0"/>
          </a:p>
          <a:p>
            <a:pPr marL="285750" indent="-285750">
              <a:buFont typeface="Arial" panose="020B0604020202020204" pitchFamily="34" charset="0"/>
              <a:buChar char="•"/>
            </a:pPr>
            <a:r>
              <a:rPr lang="en-GB" sz="4800" dirty="0" err="1" smtClean="0"/>
              <a:t>Starten</a:t>
            </a:r>
            <a:r>
              <a:rPr lang="en-GB" sz="4800" dirty="0" smtClean="0"/>
              <a:t> </a:t>
            </a:r>
            <a:endParaRPr lang="en-GB" sz="4800"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9811" y="369716"/>
            <a:ext cx="1285875" cy="857250"/>
          </a:xfrm>
          <a:prstGeom prst="rect">
            <a:avLst/>
          </a:prstGeom>
        </p:spPr>
      </p:pic>
    </p:spTree>
    <p:extLst>
      <p:ext uri="{BB962C8B-B14F-4D97-AF65-F5344CB8AC3E}">
        <p14:creationId xmlns:p14="http://schemas.microsoft.com/office/powerpoint/2010/main" val="333690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19809" y="179348"/>
            <a:ext cx="8022591" cy="6509889"/>
          </a:xfrm>
          <a:prstGeom prst="rect">
            <a:avLst/>
          </a:prstGeom>
        </p:spPr>
      </p:pic>
      <p:sp>
        <p:nvSpPr>
          <p:cNvPr id="3" name="Oval billedforklaring 2"/>
          <p:cNvSpPr/>
          <p:nvPr/>
        </p:nvSpPr>
        <p:spPr>
          <a:xfrm>
            <a:off x="8908473" y="1537855"/>
            <a:ext cx="3117272" cy="26323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 </a:t>
            </a:r>
            <a:r>
              <a:rPr lang="en-GB" dirty="0" err="1" smtClean="0"/>
              <a:t>også</a:t>
            </a:r>
            <a:r>
              <a:rPr lang="en-GB" dirty="0" smtClean="0"/>
              <a:t> her</a:t>
            </a:r>
          </a:p>
          <a:p>
            <a:pPr algn="ctr"/>
            <a:r>
              <a:rPr lang="en-GB" dirty="0" smtClean="0">
                <a:hlinkClick r:id="rId3"/>
              </a:rPr>
              <a:t>http://thuroesejlklub.dk/</a:t>
            </a:r>
            <a:r>
              <a:rPr lang="en-GB" dirty="0" err="1" smtClean="0">
                <a:hlinkClick r:id="rId3"/>
              </a:rPr>
              <a:t>wp</a:t>
            </a:r>
            <a:r>
              <a:rPr lang="en-GB" dirty="0" smtClean="0">
                <a:hlinkClick r:id="rId3"/>
              </a:rPr>
              <a:t>-content/uploads/2014/02/Hovedregler-når-både-mødes.pdf</a:t>
            </a:r>
            <a:endParaRPr lang="en-GB" dirty="0"/>
          </a:p>
        </p:txBody>
      </p:sp>
    </p:spTree>
    <p:extLst>
      <p:ext uri="{BB962C8B-B14F-4D97-AF65-F5344CB8AC3E}">
        <p14:creationId xmlns:p14="http://schemas.microsoft.com/office/powerpoint/2010/main" val="245889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00762" y="29733"/>
            <a:ext cx="9833493" cy="6809924"/>
          </a:xfrm>
          <a:prstGeom prst="rect">
            <a:avLst/>
          </a:prstGeom>
        </p:spPr>
      </p:pic>
    </p:spTree>
    <p:extLst>
      <p:ext uri="{BB962C8B-B14F-4D97-AF65-F5344CB8AC3E}">
        <p14:creationId xmlns:p14="http://schemas.microsoft.com/office/powerpoint/2010/main" val="431476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57905" y="105512"/>
            <a:ext cx="9065150" cy="6511828"/>
          </a:xfrm>
          <a:prstGeom prst="rect">
            <a:avLst/>
          </a:prstGeom>
        </p:spPr>
      </p:pic>
    </p:spTree>
    <p:extLst>
      <p:ext uri="{BB962C8B-B14F-4D97-AF65-F5344CB8AC3E}">
        <p14:creationId xmlns:p14="http://schemas.microsoft.com/office/powerpoint/2010/main" val="93314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034095" y="43286"/>
            <a:ext cx="10123809" cy="6771428"/>
          </a:xfrm>
          <a:prstGeom prst="rect">
            <a:avLst/>
          </a:prstGeom>
        </p:spPr>
      </p:pic>
      <p:sp>
        <p:nvSpPr>
          <p:cNvPr id="3" name="Oval billedforklaring 2"/>
          <p:cNvSpPr/>
          <p:nvPr/>
        </p:nvSpPr>
        <p:spPr>
          <a:xfrm>
            <a:off x="9074726" y="1302327"/>
            <a:ext cx="2770909" cy="1080655"/>
          </a:xfrm>
          <a:prstGeom prst="wedgeEllipseCallout">
            <a:avLst>
              <a:gd name="adj1" fmla="val -66833"/>
              <a:gd name="adj2" fmla="val 689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F.eks</a:t>
            </a:r>
            <a:r>
              <a:rPr lang="en-GB" dirty="0" smtClean="0"/>
              <a:t> </a:t>
            </a:r>
            <a:r>
              <a:rPr lang="en-GB" dirty="0" err="1" smtClean="0"/>
              <a:t>styrbord</a:t>
            </a:r>
            <a:r>
              <a:rPr lang="en-GB" dirty="0" smtClean="0"/>
              <a:t>(</a:t>
            </a:r>
            <a:r>
              <a:rPr lang="en-GB" dirty="0" err="1" smtClean="0"/>
              <a:t>bagbord</a:t>
            </a:r>
            <a:r>
              <a:rPr lang="en-GB" dirty="0" smtClean="0"/>
              <a:t>)</a:t>
            </a:r>
            <a:endParaRPr lang="en-GB" dirty="0"/>
          </a:p>
        </p:txBody>
      </p:sp>
      <p:sp>
        <p:nvSpPr>
          <p:cNvPr id="4" name="Oval billedforklaring 3"/>
          <p:cNvSpPr/>
          <p:nvPr/>
        </p:nvSpPr>
        <p:spPr>
          <a:xfrm>
            <a:off x="8866909" y="2563091"/>
            <a:ext cx="2978726" cy="1066800"/>
          </a:xfrm>
          <a:prstGeom prst="wedgeEllipseCallout">
            <a:avLst>
              <a:gd name="adj1" fmla="val -61763"/>
              <a:gd name="adj2" fmla="val 612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 </a:t>
            </a:r>
            <a:r>
              <a:rPr lang="en-GB" dirty="0" err="1" smtClean="0"/>
              <a:t>næste</a:t>
            </a:r>
            <a:r>
              <a:rPr lang="en-GB" dirty="0" smtClean="0"/>
              <a:t> </a:t>
            </a:r>
            <a:r>
              <a:rPr lang="en-GB" dirty="0" err="1" smtClean="0"/>
              <a:t>planche</a:t>
            </a:r>
            <a:endParaRPr lang="en-GB" dirty="0"/>
          </a:p>
        </p:txBody>
      </p:sp>
    </p:spTree>
    <p:extLst>
      <p:ext uri="{BB962C8B-B14F-4D97-AF65-F5344CB8AC3E}">
        <p14:creationId xmlns:p14="http://schemas.microsoft.com/office/powerpoint/2010/main" val="259405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550</Words>
  <Application>Microsoft Office PowerPoint</Application>
  <PresentationFormat>Widescreen</PresentationFormat>
  <Paragraphs>58</Paragraphs>
  <Slides>44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44</vt:i4>
      </vt:variant>
    </vt:vector>
  </HeadingPairs>
  <TitlesOfParts>
    <vt:vector size="48" baseType="lpstr">
      <vt:lpstr>Arial</vt:lpstr>
      <vt:lpstr>Calibri</vt:lpstr>
      <vt:lpstr>Calibri Light</vt:lpstr>
      <vt:lpstr>Office-tema</vt:lpstr>
      <vt:lpstr>Kapsejladsreglerne på 2 timer</vt:lpstr>
      <vt:lpstr>Vi gennemgår dette:</vt:lpstr>
      <vt:lpstr>PowerPoint-præsentation</vt:lpstr>
      <vt:lpstr>PowerPoint-præsentation</vt:lpstr>
      <vt:lpstr>Vi gennemgår dette: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Vi gennemgår dette: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Vi gennemgår dette:</vt:lpstr>
      <vt:lpstr>PowerPoint-præsentation</vt:lpstr>
      <vt:lpstr>PowerPoint-præsentation</vt:lpstr>
      <vt:lpstr>PowerPoint-præsentation</vt:lpstr>
      <vt:lpstr>PowerPoint-præsentation</vt:lpstr>
      <vt:lpstr>PowerPoint-præsentation</vt:lpstr>
    </vt:vector>
  </TitlesOfParts>
  <Company>KMD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Kapsejladsreglerne</dc:title>
  <dc:creator>Buchwald.Henrik HB</dc:creator>
  <cp:lastModifiedBy>Buchwald.Henrik HB</cp:lastModifiedBy>
  <cp:revision>28</cp:revision>
  <dcterms:created xsi:type="dcterms:W3CDTF">2017-02-15T11:46:45Z</dcterms:created>
  <dcterms:modified xsi:type="dcterms:W3CDTF">2017-03-21T08:13:13Z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P_Title">
    <vt:lpwstr>Kapsejladsreglerne</vt:lpwstr>
  </property>
  <property fmtid="{D5CDD505-2E9C-101B-9397-08002B2CF9AE}" pid="3" name="SPP_Author">
    <vt:lpwstr>Buchwald.Henrik HB</vt:lpwstr>
  </property>
  <property fmtid="{D5CDD505-2E9C-101B-9397-08002B2CF9AE}" pid="4" name="SPP_Lastauthor">
    <vt:lpwstr>Buchwald.Henrik HB</vt:lpwstr>
  </property>
  <property fmtid="{D5CDD505-2E9C-101B-9397-08002B2CF9AE}" pid="5" name="SPP_Revisionnumber">
    <vt:lpwstr>27</vt:lpwstr>
  </property>
  <property fmtid="{D5CDD505-2E9C-101B-9397-08002B2CF9AE}" pid="6" name="SPP_Applicationname">
    <vt:lpwstr>Microsoft Office PowerPoint</vt:lpwstr>
  </property>
  <property fmtid="{D5CDD505-2E9C-101B-9397-08002B2CF9AE}" pid="7" name="SPP_Creationdate">
    <vt:lpwstr>15-02-2017</vt:lpwstr>
  </property>
  <property fmtid="{D5CDD505-2E9C-101B-9397-08002B2CF9AE}" pid="8" name="SPP_Lastsavetime">
    <vt:lpwstr>21-03-2017</vt:lpwstr>
  </property>
  <property fmtid="{D5CDD505-2E9C-101B-9397-08002B2CF9AE}" pid="9" name="SPP_Format">
    <vt:lpwstr>Widescreen</vt:lpwstr>
  </property>
  <property fmtid="{D5CDD505-2E9C-101B-9397-08002B2CF9AE}" pid="10" name="SPP_Company">
    <vt:lpwstr>KMD A/S</vt:lpwstr>
  </property>
</Properties>
</file>